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1"/>
  </p:notesMasterIdLst>
  <p:sldIdLst>
    <p:sldId id="257" r:id="rId3"/>
    <p:sldId id="397" r:id="rId4"/>
    <p:sldId id="499" r:id="rId5"/>
    <p:sldId id="500" r:id="rId6"/>
    <p:sldId id="501" r:id="rId7"/>
    <p:sldId id="510" r:id="rId8"/>
    <p:sldId id="488" r:id="rId9"/>
    <p:sldId id="511" r:id="rId10"/>
    <p:sldId id="502" r:id="rId12"/>
    <p:sldId id="503" r:id="rId13"/>
    <p:sldId id="509" r:id="rId14"/>
    <p:sldId id="507" r:id="rId15"/>
    <p:sldId id="508" r:id="rId16"/>
    <p:sldId id="506" r:id="rId17"/>
    <p:sldId id="467" r:id="rId18"/>
    <p:sldId id="469" r:id="rId19"/>
    <p:sldId id="491" r:id="rId20"/>
    <p:sldId id="474" r:id="rId21"/>
    <p:sldId id="475" r:id="rId22"/>
    <p:sldId id="492" r:id="rId23"/>
    <p:sldId id="493" r:id="rId24"/>
    <p:sldId id="466" r:id="rId25"/>
    <p:sldId id="464" r:id="rId26"/>
    <p:sldId id="446" r:id="rId27"/>
    <p:sldId id="447" r:id="rId28"/>
    <p:sldId id="452" r:id="rId29"/>
    <p:sldId id="505" r:id="rId30"/>
    <p:sldId id="453" r:id="rId31"/>
    <p:sldId id="504" r:id="rId32"/>
    <p:sldId id="482" r:id="rId33"/>
    <p:sldId id="481" r:id="rId34"/>
    <p:sldId id="445" r:id="rId35"/>
    <p:sldId id="440" r:id="rId36"/>
    <p:sldId id="494" r:id="rId37"/>
    <p:sldId id="495" r:id="rId38"/>
    <p:sldId id="406" r:id="rId39"/>
    <p:sldId id="465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353" autoAdjust="0"/>
    <p:restoredTop sz="94660"/>
  </p:normalViewPr>
  <p:slideViewPr>
    <p:cSldViewPr snapToGrid="0">
      <p:cViewPr varScale="1">
        <p:scale>
          <a:sx n="73" d="100"/>
          <a:sy n="73" d="100"/>
        </p:scale>
        <p:origin x="52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bleStyles" Target="tableStyles.xml"/><Relationship Id="rId42" Type="http://schemas.openxmlformats.org/officeDocument/2006/relationships/viewProps" Target="viewProps.xml"/><Relationship Id="rId41" Type="http://schemas.openxmlformats.org/officeDocument/2006/relationships/presProps" Target="presProps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57F33C4-2F50-4CE7-AB77-40505D03BDDE}" type="doc">
      <dgm:prSet loTypeId="urn:microsoft.com/office/officeart/2005/8/layout/vList5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47311F91-F74D-4A38-BE37-0BA6D9757DE5}">
      <dgm:prSet phldrT="[Text]"/>
      <dgm:spPr/>
      <dgm:t>
        <a:bodyPr/>
        <a:lstStyle/>
        <a:p>
          <a:r>
            <a:rPr lang="en-US" dirty="0"/>
            <a:t>DC/DC</a:t>
          </a:r>
        </a:p>
      </dgm:t>
    </dgm:pt>
    <dgm:pt modelId="{6915D083-BF9B-4BC0-A67D-E38A6232574E}" cxnId="{3F12AFB6-AF4B-47D4-B824-134F8B16F779}" type="parTrans">
      <dgm:prSet/>
      <dgm:spPr/>
      <dgm:t>
        <a:bodyPr/>
        <a:lstStyle/>
        <a:p>
          <a:endParaRPr lang="en-US"/>
        </a:p>
      </dgm:t>
    </dgm:pt>
    <dgm:pt modelId="{586C854B-7585-4809-B60E-02BADA09DEC3}" cxnId="{3F12AFB6-AF4B-47D4-B824-134F8B16F779}" type="sibTrans">
      <dgm:prSet/>
      <dgm:spPr/>
      <dgm:t>
        <a:bodyPr/>
        <a:lstStyle/>
        <a:p>
          <a:endParaRPr lang="en-US"/>
        </a:p>
      </dgm:t>
    </dgm:pt>
    <dgm:pt modelId="{DFADEED8-47B3-49CE-8A6E-A243FBE5473C}">
      <dgm:prSet phldrT="[Text]"/>
      <dgm:spPr/>
      <dgm:t>
        <a:bodyPr/>
        <a:lstStyle/>
        <a:p>
          <a:r>
            <a:rPr lang="en-US" dirty="0"/>
            <a:t>LED Driver</a:t>
          </a:r>
        </a:p>
      </dgm:t>
    </dgm:pt>
    <dgm:pt modelId="{8D98851C-77D5-4C76-8C9C-A76B2A9B0720}" cxnId="{646F7BB4-864C-4B95-A453-904B3196482A}" type="parTrans">
      <dgm:prSet/>
      <dgm:spPr/>
      <dgm:t>
        <a:bodyPr/>
        <a:lstStyle/>
        <a:p>
          <a:endParaRPr lang="en-US"/>
        </a:p>
      </dgm:t>
    </dgm:pt>
    <dgm:pt modelId="{901F1327-3A7F-4C35-9DE9-BA2E761BE8AD}" cxnId="{646F7BB4-864C-4B95-A453-904B3196482A}" type="sibTrans">
      <dgm:prSet/>
      <dgm:spPr/>
      <dgm:t>
        <a:bodyPr/>
        <a:lstStyle/>
        <a:p>
          <a:endParaRPr lang="en-US"/>
        </a:p>
      </dgm:t>
    </dgm:pt>
    <dgm:pt modelId="{F7AC9A7B-CEB4-4C83-8700-0C014F9DDF37}">
      <dgm:prSet phldrT="[Text]"/>
      <dgm:spPr/>
      <dgm:t>
        <a:bodyPr/>
        <a:lstStyle/>
        <a:p>
          <a:r>
            <a:rPr lang="en-US" dirty="0"/>
            <a:t>Motor Driver</a:t>
          </a:r>
        </a:p>
      </dgm:t>
    </dgm:pt>
    <dgm:pt modelId="{F663B511-5DE5-44AC-BA97-9C169653ABBE}" cxnId="{37802C3C-3197-488E-854D-6C71D56B83B2}" type="parTrans">
      <dgm:prSet/>
      <dgm:spPr/>
      <dgm:t>
        <a:bodyPr/>
        <a:lstStyle/>
        <a:p>
          <a:endParaRPr lang="en-US"/>
        </a:p>
      </dgm:t>
    </dgm:pt>
    <dgm:pt modelId="{62E35066-908E-408A-8E0A-ABE4CB3FF06D}" cxnId="{37802C3C-3197-488E-854D-6C71D56B83B2}" type="sibTrans">
      <dgm:prSet/>
      <dgm:spPr/>
      <dgm:t>
        <a:bodyPr/>
        <a:lstStyle/>
        <a:p>
          <a:endParaRPr lang="en-US"/>
        </a:p>
      </dgm:t>
    </dgm:pt>
    <dgm:pt modelId="{B7FB6012-9AD0-437E-9374-59273B30B601}">
      <dgm:prSet phldrT="[Text]"/>
      <dgm:spPr/>
      <dgm:t>
        <a:bodyPr/>
        <a:lstStyle/>
        <a:p>
          <a:r>
            <a:rPr lang="en-US" dirty="0"/>
            <a:t>Magnetic Sensor</a:t>
          </a:r>
        </a:p>
      </dgm:t>
    </dgm:pt>
    <dgm:pt modelId="{AA3FBB64-07BC-454B-A760-1F68FA6BA48A}" cxnId="{B51D9ADF-D95D-453B-BDB0-E14B7E01CAAC}" type="parTrans">
      <dgm:prSet/>
      <dgm:spPr/>
      <dgm:t>
        <a:bodyPr/>
        <a:lstStyle/>
        <a:p>
          <a:endParaRPr lang="en-US"/>
        </a:p>
      </dgm:t>
    </dgm:pt>
    <dgm:pt modelId="{62453550-0E3F-4187-BD39-87360D69F99F}" cxnId="{B51D9ADF-D95D-453B-BDB0-E14B7E01CAAC}" type="sibTrans">
      <dgm:prSet/>
      <dgm:spPr/>
      <dgm:t>
        <a:bodyPr/>
        <a:lstStyle/>
        <a:p>
          <a:endParaRPr lang="en-US"/>
        </a:p>
      </dgm:t>
    </dgm:pt>
    <dgm:pt modelId="{7CBE143E-2CC3-491F-B8D1-2CA866B3187A}">
      <dgm:prSet phldrT="[Text]"/>
      <dgm:spPr/>
      <dgm:t>
        <a:bodyPr/>
        <a:lstStyle/>
        <a:p>
          <a:r>
            <a:rPr lang="en-US" dirty="0"/>
            <a:t>Buck / Boost / Core Power / PMIC / Digitally Programmable / Power Module</a:t>
          </a:r>
        </a:p>
      </dgm:t>
    </dgm:pt>
    <dgm:pt modelId="{453EB315-E05D-4C77-98C9-26A539B9ED9E}" cxnId="{BE09743E-F085-4C35-8A52-D7E193E9AE59}" type="parTrans">
      <dgm:prSet/>
      <dgm:spPr/>
      <dgm:t>
        <a:bodyPr/>
        <a:lstStyle/>
        <a:p>
          <a:endParaRPr lang="en-US"/>
        </a:p>
      </dgm:t>
    </dgm:pt>
    <dgm:pt modelId="{BB464B38-E147-4DF7-AC62-590E93DFD45A}" cxnId="{BE09743E-F085-4C35-8A52-D7E193E9AE59}" type="sibTrans">
      <dgm:prSet/>
      <dgm:spPr/>
      <dgm:t>
        <a:bodyPr/>
        <a:lstStyle/>
        <a:p>
          <a:endParaRPr lang="en-US"/>
        </a:p>
      </dgm:t>
    </dgm:pt>
    <dgm:pt modelId="{F6D71ED0-1E69-4279-AFC1-ED3CD398EEFC}">
      <dgm:prSet phldrT="[Text]"/>
      <dgm:spPr/>
      <dgm:t>
        <a:bodyPr/>
        <a:lstStyle/>
        <a:p>
          <a:r>
            <a:rPr lang="en-US" dirty="0"/>
            <a:t>Low </a:t>
          </a:r>
          <a:r>
            <a:rPr lang="en-US" dirty="0" err="1"/>
            <a:t>Iq</a:t>
          </a:r>
          <a:r>
            <a:rPr lang="en-US" dirty="0"/>
            <a:t> / Wide VIN / High PSRR</a:t>
          </a:r>
        </a:p>
      </dgm:t>
    </dgm:pt>
    <dgm:pt modelId="{E3DCF12C-7946-4F8E-B859-55AA3EE495E6}" cxnId="{34CF2638-C16E-4CB1-AD63-3E934A21C1E6}" type="parTrans">
      <dgm:prSet/>
      <dgm:spPr/>
      <dgm:t>
        <a:bodyPr/>
        <a:lstStyle/>
        <a:p>
          <a:endParaRPr lang="en-US"/>
        </a:p>
      </dgm:t>
    </dgm:pt>
    <dgm:pt modelId="{9E55D175-D706-464D-8E4F-9A9EF77FCDC6}" cxnId="{34CF2638-C16E-4CB1-AD63-3E934A21C1E6}" type="sibTrans">
      <dgm:prSet/>
      <dgm:spPr/>
      <dgm:t>
        <a:bodyPr/>
        <a:lstStyle/>
        <a:p>
          <a:endParaRPr lang="en-US"/>
        </a:p>
      </dgm:t>
    </dgm:pt>
    <dgm:pt modelId="{6329A322-6AF7-429F-AB46-D51FF6FD797D}">
      <dgm:prSet phldrT="[Text]"/>
      <dgm:spPr/>
      <dgm:t>
        <a:bodyPr/>
        <a:lstStyle/>
        <a:p>
          <a:r>
            <a:rPr lang="en-US" dirty="0"/>
            <a:t>Half Bridge Integrated Switch/Driver / 3-Phase Pre-driver / Step Motor Driver</a:t>
          </a:r>
        </a:p>
      </dgm:t>
    </dgm:pt>
    <dgm:pt modelId="{CDB1CB8A-1FCD-49B2-8504-BEAAA4A0F0DB}" cxnId="{DADCF7A7-3201-4CB7-AC98-0DCB90A8C25E}" type="parTrans">
      <dgm:prSet/>
      <dgm:spPr/>
      <dgm:t>
        <a:bodyPr/>
        <a:lstStyle/>
        <a:p>
          <a:endParaRPr lang="en-US"/>
        </a:p>
      </dgm:t>
    </dgm:pt>
    <dgm:pt modelId="{44798D5A-8F52-4DB2-8B83-FE90A8FEE578}" cxnId="{DADCF7A7-3201-4CB7-AC98-0DCB90A8C25E}" type="sibTrans">
      <dgm:prSet/>
      <dgm:spPr/>
      <dgm:t>
        <a:bodyPr/>
        <a:lstStyle/>
        <a:p>
          <a:endParaRPr lang="en-US"/>
        </a:p>
      </dgm:t>
    </dgm:pt>
    <dgm:pt modelId="{9B90F629-2159-4FCB-92FA-157383F77A23}">
      <dgm:prSet phldrT="[Text]"/>
      <dgm:spPr/>
      <dgm:t>
        <a:bodyPr/>
        <a:lstStyle/>
        <a:p>
          <a:r>
            <a:rPr lang="en-US" dirty="0"/>
            <a:t>Rotational Position Sensing</a:t>
          </a:r>
        </a:p>
      </dgm:t>
    </dgm:pt>
    <dgm:pt modelId="{DD3ED186-DB67-45D9-9E03-88575874EA44}" cxnId="{CD139D1D-88AA-45AC-A703-6FC933581B74}" type="parTrans">
      <dgm:prSet/>
      <dgm:spPr/>
      <dgm:t>
        <a:bodyPr/>
        <a:lstStyle/>
        <a:p>
          <a:endParaRPr lang="en-US"/>
        </a:p>
      </dgm:t>
    </dgm:pt>
    <dgm:pt modelId="{549965AA-7464-4E05-BFC8-CCEC9FFA2F2D}" cxnId="{CD139D1D-88AA-45AC-A703-6FC933581B74}" type="sibTrans">
      <dgm:prSet/>
      <dgm:spPr/>
      <dgm:t>
        <a:bodyPr/>
        <a:lstStyle/>
        <a:p>
          <a:endParaRPr lang="en-US"/>
        </a:p>
      </dgm:t>
    </dgm:pt>
    <dgm:pt modelId="{CD72F48F-CAA5-4059-9419-5EC399A54028}">
      <dgm:prSet phldrT="[Text]"/>
      <dgm:spPr/>
      <dgm:t>
        <a:bodyPr/>
        <a:lstStyle/>
        <a:p>
          <a:r>
            <a:rPr lang="en-US" dirty="0"/>
            <a:t>USB Charging</a:t>
          </a:r>
        </a:p>
      </dgm:t>
    </dgm:pt>
    <dgm:pt modelId="{AA119753-DCCC-4FC8-8086-460E50BE6257}" cxnId="{5BC15BB7-5439-4C8B-BB34-4AB39DFDEA8B}" type="parTrans">
      <dgm:prSet/>
      <dgm:spPr/>
      <dgm:t>
        <a:bodyPr/>
        <a:lstStyle/>
        <a:p>
          <a:endParaRPr lang="en-US"/>
        </a:p>
      </dgm:t>
    </dgm:pt>
    <dgm:pt modelId="{D8BF040B-8F6B-425C-9B31-D0900798FC83}" cxnId="{5BC15BB7-5439-4C8B-BB34-4AB39DFDEA8B}" type="sibTrans">
      <dgm:prSet/>
      <dgm:spPr/>
      <dgm:t>
        <a:bodyPr/>
        <a:lstStyle/>
        <a:p>
          <a:endParaRPr lang="en-US"/>
        </a:p>
      </dgm:t>
    </dgm:pt>
    <dgm:pt modelId="{E945EA92-B264-469C-B65A-B35AED453866}">
      <dgm:prSet phldrT="[Text]"/>
      <dgm:spPr/>
      <dgm:t>
        <a:bodyPr/>
        <a:lstStyle/>
        <a:p>
          <a:r>
            <a:rPr lang="en-US" dirty="0"/>
            <a:t>Buck with USB Port / Dual or Single Port / USB Type-C</a:t>
          </a:r>
        </a:p>
      </dgm:t>
    </dgm:pt>
    <dgm:pt modelId="{6640D24B-CC95-404C-88D0-327C893D564D}" cxnId="{79DFBD81-2994-4D44-94CC-644B55D6D6A6}" type="parTrans">
      <dgm:prSet/>
      <dgm:spPr/>
      <dgm:t>
        <a:bodyPr/>
        <a:lstStyle/>
        <a:p>
          <a:endParaRPr lang="en-US"/>
        </a:p>
      </dgm:t>
    </dgm:pt>
    <dgm:pt modelId="{A74C15B3-B98B-438D-896A-AF62C91CDD05}" cxnId="{79DFBD81-2994-4D44-94CC-644B55D6D6A6}" type="sibTrans">
      <dgm:prSet/>
      <dgm:spPr/>
      <dgm:t>
        <a:bodyPr/>
        <a:lstStyle/>
        <a:p>
          <a:endParaRPr lang="en-US"/>
        </a:p>
      </dgm:t>
    </dgm:pt>
    <dgm:pt modelId="{DD06BE93-3A00-4D46-A256-9F5B9F142BD3}">
      <dgm:prSet phldrT="[Text]"/>
      <dgm:spPr/>
      <dgm:t>
        <a:bodyPr/>
        <a:lstStyle/>
        <a:p>
          <a:r>
            <a:rPr lang="en-US" dirty="0"/>
            <a:t>Supervisor</a:t>
          </a:r>
        </a:p>
      </dgm:t>
    </dgm:pt>
    <dgm:pt modelId="{32DFEC7E-4364-405F-ADBB-6A717C2DD2CE}" cxnId="{B478ADFA-48A2-4C96-BDCE-C67DCB05AE85}" type="parTrans">
      <dgm:prSet/>
      <dgm:spPr/>
      <dgm:t>
        <a:bodyPr/>
        <a:lstStyle/>
        <a:p>
          <a:endParaRPr lang="en-US"/>
        </a:p>
      </dgm:t>
    </dgm:pt>
    <dgm:pt modelId="{6E0325F1-A71A-40F3-96FD-153947EAA546}" cxnId="{B478ADFA-48A2-4C96-BDCE-C67DCB05AE85}" type="sibTrans">
      <dgm:prSet/>
      <dgm:spPr/>
      <dgm:t>
        <a:bodyPr/>
        <a:lstStyle/>
        <a:p>
          <a:endParaRPr lang="en-US"/>
        </a:p>
      </dgm:t>
    </dgm:pt>
    <dgm:pt modelId="{8ED0314E-7243-4D89-9747-F46FB3C4A620}">
      <dgm:prSet phldrT="[Text]"/>
      <dgm:spPr/>
      <dgm:t>
        <a:bodyPr/>
        <a:lstStyle/>
        <a:p>
          <a:r>
            <a:rPr lang="en-US" dirty="0"/>
            <a:t>Voltage Supervisor / Windowed Watchdog</a:t>
          </a:r>
        </a:p>
      </dgm:t>
    </dgm:pt>
    <dgm:pt modelId="{EF5F0F91-B829-46CA-8846-E4441279FDDE}" cxnId="{9F66D0B8-31CF-44D5-9BFC-254226A3B2ED}" type="parTrans">
      <dgm:prSet/>
      <dgm:spPr/>
      <dgm:t>
        <a:bodyPr/>
        <a:lstStyle/>
        <a:p>
          <a:endParaRPr lang="en-US"/>
        </a:p>
      </dgm:t>
    </dgm:pt>
    <dgm:pt modelId="{8B21A3CA-EC70-4A37-8897-43AC8FB23AF8}" cxnId="{9F66D0B8-31CF-44D5-9BFC-254226A3B2ED}" type="sibTrans">
      <dgm:prSet/>
      <dgm:spPr/>
      <dgm:t>
        <a:bodyPr/>
        <a:lstStyle/>
        <a:p>
          <a:endParaRPr lang="en-US"/>
        </a:p>
      </dgm:t>
    </dgm:pt>
    <dgm:pt modelId="{BD4F4AB6-E8B2-4938-BD84-A1D6F50F101D}">
      <dgm:prSet phldrT="[Text]"/>
      <dgm:spPr/>
      <dgm:t>
        <a:bodyPr/>
        <a:lstStyle/>
        <a:p>
          <a:r>
            <a:rPr lang="en-US" dirty="0"/>
            <a:t>General Analog</a:t>
          </a:r>
        </a:p>
      </dgm:t>
    </dgm:pt>
    <dgm:pt modelId="{75CC7A2C-BB2A-4D0E-BE07-C398416BD93D}" cxnId="{4E30E086-0ABF-40BF-9061-1B3762E94C51}" type="parTrans">
      <dgm:prSet/>
      <dgm:spPr/>
      <dgm:t>
        <a:bodyPr/>
        <a:lstStyle/>
        <a:p>
          <a:endParaRPr lang="en-US"/>
        </a:p>
      </dgm:t>
    </dgm:pt>
    <dgm:pt modelId="{D8739539-776A-464D-8075-832EE1FB0AEF}" cxnId="{4E30E086-0ABF-40BF-9061-1B3762E94C51}" type="sibTrans">
      <dgm:prSet/>
      <dgm:spPr/>
      <dgm:t>
        <a:bodyPr/>
        <a:lstStyle/>
        <a:p>
          <a:endParaRPr lang="en-US"/>
        </a:p>
      </dgm:t>
    </dgm:pt>
    <dgm:pt modelId="{B289CBE6-982F-4809-8AA0-34053D9D0E8E}">
      <dgm:prSet phldrT="[Text]"/>
      <dgm:spPr/>
      <dgm:t>
        <a:bodyPr/>
        <a:lstStyle/>
        <a:p>
          <a:r>
            <a:rPr lang="en-US" dirty="0"/>
            <a:t>Current Sense / Analog Switch / Hot Swap / high side switch / electronic fuses</a:t>
          </a:r>
        </a:p>
      </dgm:t>
    </dgm:pt>
    <dgm:pt modelId="{FE22C527-B8C0-4553-AD2D-99E7CFB9C593}" cxnId="{AB467D67-C532-4C2B-9C7C-B08CDDFB4CD3}" type="parTrans">
      <dgm:prSet/>
      <dgm:spPr/>
      <dgm:t>
        <a:bodyPr/>
        <a:lstStyle/>
        <a:p>
          <a:endParaRPr lang="en-US"/>
        </a:p>
      </dgm:t>
    </dgm:pt>
    <dgm:pt modelId="{CBC7293D-4DC6-4417-9ED3-9B1E178A986B}" cxnId="{AB467D67-C532-4C2B-9C7C-B08CDDFB4CD3}" type="sibTrans">
      <dgm:prSet/>
      <dgm:spPr/>
      <dgm:t>
        <a:bodyPr/>
        <a:lstStyle/>
        <a:p>
          <a:endParaRPr lang="en-US"/>
        </a:p>
      </dgm:t>
    </dgm:pt>
    <dgm:pt modelId="{5B2FA587-2D2B-4741-AF54-C3F4CB77EB34}">
      <dgm:prSet phldrT="[Text]"/>
      <dgm:spPr/>
      <dgm:t>
        <a:bodyPr/>
        <a:lstStyle/>
        <a:p>
          <a:r>
            <a:rPr lang="en-US" dirty="0"/>
            <a:t>Audio</a:t>
          </a:r>
        </a:p>
      </dgm:t>
    </dgm:pt>
    <dgm:pt modelId="{BBC3181F-CC9A-418E-AAEA-65DB4A3CEB32}" cxnId="{EDFE9EEF-119D-46A5-8CAF-E7DDCD9EAA84}" type="parTrans">
      <dgm:prSet/>
      <dgm:spPr/>
      <dgm:t>
        <a:bodyPr/>
        <a:lstStyle/>
        <a:p>
          <a:endParaRPr lang="en-US"/>
        </a:p>
      </dgm:t>
    </dgm:pt>
    <dgm:pt modelId="{0A2B959B-C79F-498D-A0AE-AE7E0D20C465}" cxnId="{EDFE9EEF-119D-46A5-8CAF-E7DDCD9EAA84}" type="sibTrans">
      <dgm:prSet/>
      <dgm:spPr/>
      <dgm:t>
        <a:bodyPr/>
        <a:lstStyle/>
        <a:p>
          <a:endParaRPr lang="en-US"/>
        </a:p>
      </dgm:t>
    </dgm:pt>
    <dgm:pt modelId="{3C5083E0-8F31-4648-95E4-10793CA9541D}">
      <dgm:prSet phldrT="[Text]"/>
      <dgm:spPr/>
      <dgm:t>
        <a:bodyPr/>
        <a:lstStyle/>
        <a:p>
          <a:r>
            <a:rPr lang="en-US" dirty="0"/>
            <a:t>Class-D Audio Amplifier</a:t>
          </a:r>
        </a:p>
      </dgm:t>
    </dgm:pt>
    <dgm:pt modelId="{19A2BB4C-B712-4DE8-984F-F8367C0FF43B}" cxnId="{7B5D605B-BAC5-4EF1-BEF9-3C924740229D}" type="parTrans">
      <dgm:prSet/>
      <dgm:spPr/>
      <dgm:t>
        <a:bodyPr/>
        <a:lstStyle/>
        <a:p>
          <a:endParaRPr lang="en-US"/>
        </a:p>
      </dgm:t>
    </dgm:pt>
    <dgm:pt modelId="{387D8E6A-657D-44B2-BFF2-16892D0779F6}" cxnId="{7B5D605B-BAC5-4EF1-BEF9-3C924740229D}" type="sibTrans">
      <dgm:prSet/>
      <dgm:spPr/>
      <dgm:t>
        <a:bodyPr/>
        <a:lstStyle/>
        <a:p>
          <a:endParaRPr lang="en-US"/>
        </a:p>
      </dgm:t>
    </dgm:pt>
    <dgm:pt modelId="{15627D24-1843-4897-8835-610BA66CB3F1}">
      <dgm:prSet phldrT="[Text]"/>
      <dgm:spPr/>
      <dgm:t>
        <a:bodyPr/>
        <a:lstStyle/>
        <a:p>
          <a:r>
            <a:rPr lang="en-US" b="1" dirty="0"/>
            <a:t>Compact &amp; Efficient Solution, Low </a:t>
          </a:r>
          <a:r>
            <a:rPr lang="en-US" b="1" dirty="0" err="1"/>
            <a:t>Iq</a:t>
          </a:r>
          <a:r>
            <a:rPr lang="en-US" b="1" dirty="0"/>
            <a:t>, Smallest Camera PMIC, Low EMI</a:t>
          </a:r>
        </a:p>
      </dgm:t>
    </dgm:pt>
    <dgm:pt modelId="{474378B8-B034-4B57-8DE4-DB564ABA412D}" cxnId="{4B949B76-129F-4043-A719-FE3C19CCE407}" type="parTrans">
      <dgm:prSet/>
      <dgm:spPr/>
      <dgm:t>
        <a:bodyPr/>
        <a:lstStyle/>
        <a:p>
          <a:endParaRPr lang="en-US"/>
        </a:p>
      </dgm:t>
    </dgm:pt>
    <dgm:pt modelId="{4907B019-2692-48FB-81F7-C4B4DCC0AB7D}" cxnId="{4B949B76-129F-4043-A719-FE3C19CCE407}" type="sibTrans">
      <dgm:prSet/>
      <dgm:spPr/>
      <dgm:t>
        <a:bodyPr/>
        <a:lstStyle/>
        <a:p>
          <a:endParaRPr lang="en-US"/>
        </a:p>
      </dgm:t>
    </dgm:pt>
    <dgm:pt modelId="{D9FD05CC-A689-4996-8548-83F8127895F2}">
      <dgm:prSet phldrT="[Text]"/>
      <dgm:spPr/>
      <dgm:t>
        <a:bodyPr/>
        <a:lstStyle/>
        <a:p>
          <a:r>
            <a:rPr lang="en-US" b="1"/>
            <a:t>Smallest 3-Phase HVAC AECQ Driver</a:t>
          </a:r>
          <a:endParaRPr lang="en-US" b="1" dirty="0"/>
        </a:p>
      </dgm:t>
    </dgm:pt>
    <dgm:pt modelId="{DCC624DB-7560-44E5-AA8F-4056D397DC5C}" cxnId="{49E8B97E-56A2-41F9-91B8-C6981550CBAF}" type="parTrans">
      <dgm:prSet/>
      <dgm:spPr/>
      <dgm:t>
        <a:bodyPr/>
        <a:lstStyle/>
        <a:p>
          <a:endParaRPr lang="en-US"/>
        </a:p>
      </dgm:t>
    </dgm:pt>
    <dgm:pt modelId="{8FABE086-80C4-4F2C-9552-B4583B2B8A95}" cxnId="{49E8B97E-56A2-41F9-91B8-C6981550CBAF}" type="sibTrans">
      <dgm:prSet/>
      <dgm:spPr/>
      <dgm:t>
        <a:bodyPr/>
        <a:lstStyle/>
        <a:p>
          <a:endParaRPr lang="en-US"/>
        </a:p>
      </dgm:t>
    </dgm:pt>
    <dgm:pt modelId="{E248B399-21CE-48E6-AB51-74ED896763ED}">
      <dgm:prSet phldrT="[Text]"/>
      <dgm:spPr/>
      <dgm:t>
        <a:bodyPr/>
        <a:lstStyle/>
        <a:p>
          <a:r>
            <a:rPr lang="en-US" b="1"/>
            <a:t>Revolutionary Method of Position Sensing – Coming Soon</a:t>
          </a:r>
          <a:endParaRPr lang="en-US" b="1" dirty="0"/>
        </a:p>
      </dgm:t>
    </dgm:pt>
    <dgm:pt modelId="{848690F5-ED58-435C-A8A4-91B27792E51B}" cxnId="{300D7EDB-EE8B-4D7F-A3BB-499568D334AC}" type="parTrans">
      <dgm:prSet/>
      <dgm:spPr/>
      <dgm:t>
        <a:bodyPr/>
        <a:lstStyle/>
        <a:p>
          <a:endParaRPr lang="en-US"/>
        </a:p>
      </dgm:t>
    </dgm:pt>
    <dgm:pt modelId="{6D10A6F1-27FE-439F-AEDD-ED98A6FF9877}" cxnId="{300D7EDB-EE8B-4D7F-A3BB-499568D334AC}" type="sibTrans">
      <dgm:prSet/>
      <dgm:spPr/>
      <dgm:t>
        <a:bodyPr/>
        <a:lstStyle/>
        <a:p>
          <a:endParaRPr lang="en-US"/>
        </a:p>
      </dgm:t>
    </dgm:pt>
    <dgm:pt modelId="{DDE65E16-2588-4809-899D-ED313D70C4DC}">
      <dgm:prSet phldrT="[Text]"/>
      <dgm:spPr/>
      <dgm:t>
        <a:bodyPr/>
        <a:lstStyle/>
        <a:p>
          <a:r>
            <a:rPr lang="en-US" b="1"/>
            <a:t>First DC/DC + Protocol + Protection on a 4x4 QFN</a:t>
          </a:r>
          <a:endParaRPr lang="en-US" dirty="0"/>
        </a:p>
      </dgm:t>
    </dgm:pt>
    <dgm:pt modelId="{B9E15E75-4879-4783-8AF8-64611F1936F6}" cxnId="{B105D3D1-0D4C-410F-B895-291A7BD81708}" type="parTrans">
      <dgm:prSet/>
      <dgm:spPr/>
      <dgm:t>
        <a:bodyPr/>
        <a:lstStyle/>
        <a:p>
          <a:endParaRPr lang="en-US"/>
        </a:p>
      </dgm:t>
    </dgm:pt>
    <dgm:pt modelId="{72C7E695-3EC4-4ED1-90C1-BCA94CE3F233}" cxnId="{B105D3D1-0D4C-410F-B895-291A7BD81708}" type="sibTrans">
      <dgm:prSet/>
      <dgm:spPr/>
      <dgm:t>
        <a:bodyPr/>
        <a:lstStyle/>
        <a:p>
          <a:endParaRPr lang="en-US"/>
        </a:p>
      </dgm:t>
    </dgm:pt>
    <dgm:pt modelId="{749BB69B-F1ED-4434-A0F4-33C65226E1E6}">
      <dgm:prSet phldrT="[Text]"/>
      <dgm:spPr/>
      <dgm:t>
        <a:bodyPr/>
        <a:lstStyle/>
        <a:p>
          <a:r>
            <a:rPr lang="en-US" dirty="0"/>
            <a:t>Buck / Buck/Boost / Multi-string Backlight / LED Module</a:t>
          </a:r>
        </a:p>
      </dgm:t>
    </dgm:pt>
    <dgm:pt modelId="{D393917E-E984-4555-A5E3-BA30E481025E}" cxnId="{85826015-0D23-4451-83CD-3B8B36BAB343}" type="parTrans">
      <dgm:prSet/>
      <dgm:spPr/>
      <dgm:t>
        <a:bodyPr/>
        <a:lstStyle/>
        <a:p>
          <a:endParaRPr lang="en-US"/>
        </a:p>
      </dgm:t>
    </dgm:pt>
    <dgm:pt modelId="{0076613F-9B54-4B52-A55E-85623B7890C0}" cxnId="{85826015-0D23-4451-83CD-3B8B36BAB343}" type="sibTrans">
      <dgm:prSet/>
      <dgm:spPr/>
      <dgm:t>
        <a:bodyPr/>
        <a:lstStyle/>
        <a:p>
          <a:endParaRPr lang="en-US"/>
        </a:p>
      </dgm:t>
    </dgm:pt>
    <dgm:pt modelId="{EF358DD0-6EFA-478A-9389-78CFCBC25558}">
      <dgm:prSet phldrT="[Text]"/>
      <dgm:spPr/>
      <dgm:t>
        <a:bodyPr/>
        <a:lstStyle/>
        <a:p>
          <a:r>
            <a:rPr lang="en-US" b="1"/>
            <a:t>World’s Most Compact AECQ LED Driver Module</a:t>
          </a:r>
          <a:endParaRPr lang="en-US" b="1" dirty="0"/>
        </a:p>
      </dgm:t>
    </dgm:pt>
    <dgm:pt modelId="{213CB0EF-AAAE-4BCE-81DE-2E60C3BFF99E}" cxnId="{9FDD2F38-65E6-4BB4-B837-5C5540455DB0}" type="parTrans">
      <dgm:prSet/>
      <dgm:spPr/>
      <dgm:t>
        <a:bodyPr/>
        <a:lstStyle/>
        <a:p>
          <a:endParaRPr lang="en-US"/>
        </a:p>
      </dgm:t>
    </dgm:pt>
    <dgm:pt modelId="{7AB08606-2809-4DA9-8523-15C109633A79}" cxnId="{9FDD2F38-65E6-4BB4-B837-5C5540455DB0}" type="sibTrans">
      <dgm:prSet/>
      <dgm:spPr/>
      <dgm:t>
        <a:bodyPr/>
        <a:lstStyle/>
        <a:p>
          <a:endParaRPr lang="en-US"/>
        </a:p>
      </dgm:t>
    </dgm:pt>
    <dgm:pt modelId="{5F0E8D8C-2DBC-460E-8A15-D60CAA618A12}">
      <dgm:prSet phldrT="[Text]"/>
      <dgm:spPr/>
      <dgm:t>
        <a:bodyPr/>
        <a:lstStyle/>
        <a:p>
          <a:r>
            <a:rPr lang="en-US" dirty="0"/>
            <a:t>LDO</a:t>
          </a:r>
        </a:p>
      </dgm:t>
    </dgm:pt>
    <dgm:pt modelId="{2E25DC8D-F796-41E4-8372-558E9DF44C4B}" cxnId="{49C708CD-2307-4BD2-97F3-F63C31EF6C24}" type="parTrans">
      <dgm:prSet/>
      <dgm:spPr/>
      <dgm:t>
        <a:bodyPr/>
        <a:lstStyle/>
        <a:p>
          <a:endParaRPr lang="en-US"/>
        </a:p>
      </dgm:t>
    </dgm:pt>
    <dgm:pt modelId="{729E3BFE-9CF1-4DC2-A5C6-2DC22525502C}" cxnId="{49C708CD-2307-4BD2-97F3-F63C31EF6C24}" type="sibTrans">
      <dgm:prSet/>
      <dgm:spPr/>
      <dgm:t>
        <a:bodyPr/>
        <a:lstStyle/>
        <a:p>
          <a:endParaRPr lang="en-US"/>
        </a:p>
      </dgm:t>
    </dgm:pt>
    <dgm:pt modelId="{12493DDD-4613-4BA2-9FD2-AE81C11CC779}">
      <dgm:prSet phldrT="[Text]"/>
      <dgm:spPr/>
      <dgm:t>
        <a:bodyPr/>
        <a:lstStyle/>
        <a:p>
          <a:r>
            <a:rPr lang="en-US" b="0"/>
            <a:t>Battery Management</a:t>
          </a:r>
          <a:endParaRPr lang="en-US" b="0" dirty="0"/>
        </a:p>
      </dgm:t>
    </dgm:pt>
    <dgm:pt modelId="{10BC31A1-CB43-4B94-8131-88177486FA2D}" cxnId="{D893A5A3-E1C8-47F5-BA97-36733B4555FF}" type="parTrans">
      <dgm:prSet/>
      <dgm:spPr/>
      <dgm:t>
        <a:bodyPr/>
        <a:lstStyle/>
        <a:p>
          <a:endParaRPr lang="en-US"/>
        </a:p>
      </dgm:t>
    </dgm:pt>
    <dgm:pt modelId="{6D300502-A200-4216-8A7E-F2B62ACCAEA5}" cxnId="{D893A5A3-E1C8-47F5-BA97-36733B4555FF}" type="sibTrans">
      <dgm:prSet/>
      <dgm:spPr/>
      <dgm:t>
        <a:bodyPr/>
        <a:lstStyle/>
        <a:p>
          <a:endParaRPr lang="en-US"/>
        </a:p>
      </dgm:t>
    </dgm:pt>
    <dgm:pt modelId="{C60B76F9-BBA4-43B4-8CEF-B36BDC7B9AF2}">
      <dgm:prSet phldrT="[Text]"/>
      <dgm:spPr/>
      <dgm:t>
        <a:bodyPr/>
        <a:lstStyle/>
        <a:p>
          <a:r>
            <a:rPr lang="en-US" b="0"/>
            <a:t>Stackable Battery Monitor</a:t>
          </a:r>
          <a:endParaRPr lang="en-US" b="0" dirty="0"/>
        </a:p>
      </dgm:t>
    </dgm:pt>
    <dgm:pt modelId="{560F2566-E5F3-4ECF-8285-EB22C81AFB23}" cxnId="{81422F17-CD73-4D04-BDA1-2E845F5B8A59}" type="parTrans">
      <dgm:prSet/>
      <dgm:spPr/>
      <dgm:t>
        <a:bodyPr/>
        <a:lstStyle/>
        <a:p>
          <a:endParaRPr lang="en-US"/>
        </a:p>
      </dgm:t>
    </dgm:pt>
    <dgm:pt modelId="{39D4D3FA-E039-4018-9A5F-53C7DFF07C42}" cxnId="{81422F17-CD73-4D04-BDA1-2E845F5B8A59}" type="sibTrans">
      <dgm:prSet/>
      <dgm:spPr/>
      <dgm:t>
        <a:bodyPr/>
        <a:lstStyle/>
        <a:p>
          <a:endParaRPr lang="en-US"/>
        </a:p>
      </dgm:t>
    </dgm:pt>
    <dgm:pt modelId="{D001D9BF-8C30-49DE-B2AC-98B05B3F4326}">
      <dgm:prSet phldrT="[Text]"/>
      <dgm:spPr/>
      <dgm:t>
        <a:bodyPr/>
        <a:lstStyle/>
        <a:p>
          <a:r>
            <a:rPr lang="en-US" b="0" dirty="0"/>
            <a:t>Active Cell Balancing – Cell-to-Cell and Module-to-Module</a:t>
          </a:r>
        </a:p>
      </dgm:t>
    </dgm:pt>
    <dgm:pt modelId="{B8B5DE3D-00AB-4DC0-8658-D8A191F745D1}" cxnId="{05823E02-728A-4B06-9A31-E8C127BF99E1}" type="parTrans">
      <dgm:prSet/>
      <dgm:spPr/>
      <dgm:t>
        <a:bodyPr/>
        <a:lstStyle/>
        <a:p>
          <a:endParaRPr lang="en-US"/>
        </a:p>
      </dgm:t>
    </dgm:pt>
    <dgm:pt modelId="{339749C6-8B5B-4F82-AC46-EA64B744D2BA}" cxnId="{05823E02-728A-4B06-9A31-E8C127BF99E1}" type="sibTrans">
      <dgm:prSet/>
      <dgm:spPr/>
      <dgm:t>
        <a:bodyPr/>
        <a:lstStyle/>
        <a:p>
          <a:endParaRPr lang="en-US"/>
        </a:p>
      </dgm:t>
    </dgm:pt>
    <dgm:pt modelId="{42ACB9CB-7958-4033-B856-0EC21B268B35}" type="pres">
      <dgm:prSet presAssocID="{057F33C4-2F50-4CE7-AB77-40505D03BDDE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6105590-C603-431E-AC48-BC6134A387AE}" type="pres">
      <dgm:prSet presAssocID="{47311F91-F74D-4A38-BE37-0BA6D9757DE5}" presName="linNode" presStyleCnt="0"/>
      <dgm:spPr/>
    </dgm:pt>
    <dgm:pt modelId="{DCAC776C-CE2B-4536-9DDC-97FDC6AEF046}" type="pres">
      <dgm:prSet presAssocID="{47311F91-F74D-4A38-BE37-0BA6D9757DE5}" presName="parentText" presStyleLbl="node1" presStyleIdx="0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9274EE3-519F-4A84-8B5B-3943D501B067}" type="pres">
      <dgm:prSet presAssocID="{47311F91-F74D-4A38-BE37-0BA6D9757DE5}" presName="descendantText" presStyleLbl="alignAccFollowNode1" presStyleIdx="0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2228C17-7C66-43E7-81EA-73DE75171B1D}" type="pres">
      <dgm:prSet presAssocID="{586C854B-7585-4809-B60E-02BADA09DEC3}" presName="sp" presStyleCnt="0"/>
      <dgm:spPr/>
    </dgm:pt>
    <dgm:pt modelId="{77028CF1-2A2A-4AB3-9444-C6FE026525B8}" type="pres">
      <dgm:prSet presAssocID="{DFADEED8-47B3-49CE-8A6E-A243FBE5473C}" presName="linNode" presStyleCnt="0"/>
      <dgm:spPr/>
    </dgm:pt>
    <dgm:pt modelId="{27B11ACC-FEC0-4F92-9954-8961DDBA0AD3}" type="pres">
      <dgm:prSet presAssocID="{DFADEED8-47B3-49CE-8A6E-A243FBE5473C}" presName="parentText" presStyleLbl="node1" presStyleIdx="1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A9338FC-0682-433D-B644-4E1926F64B27}" type="pres">
      <dgm:prSet presAssocID="{DFADEED8-47B3-49CE-8A6E-A243FBE5473C}" presName="descendantText" presStyleLbl="alignAccFollowNode1" presStyleIdx="1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4DB592-38E2-4AAB-BD03-C6C60DC9E395}" type="pres">
      <dgm:prSet presAssocID="{901F1327-3A7F-4C35-9DE9-BA2E761BE8AD}" presName="sp" presStyleCnt="0"/>
      <dgm:spPr/>
    </dgm:pt>
    <dgm:pt modelId="{54F1766C-B66A-4DF0-8911-970BEDBAE6E8}" type="pres">
      <dgm:prSet presAssocID="{5F0E8D8C-2DBC-460E-8A15-D60CAA618A12}" presName="linNode" presStyleCnt="0"/>
      <dgm:spPr/>
    </dgm:pt>
    <dgm:pt modelId="{42F3F920-DC47-415B-9E0D-CED980BCCC6A}" type="pres">
      <dgm:prSet presAssocID="{5F0E8D8C-2DBC-460E-8A15-D60CAA618A12}" presName="parentText" presStyleLbl="node1" presStyleIdx="2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B469413-6DCA-416E-A485-1657E196D6F1}" type="pres">
      <dgm:prSet presAssocID="{5F0E8D8C-2DBC-460E-8A15-D60CAA618A12}" presName="descendantText" presStyleLbl="alignAccFollowNode1" presStyleIdx="2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6C410A-72D6-4336-96EE-DCAC57BFCCD3}" type="pres">
      <dgm:prSet presAssocID="{729E3BFE-9CF1-4DC2-A5C6-2DC22525502C}" presName="sp" presStyleCnt="0"/>
      <dgm:spPr/>
    </dgm:pt>
    <dgm:pt modelId="{53095BE1-53A8-466C-9772-47D9D2546294}" type="pres">
      <dgm:prSet presAssocID="{CD72F48F-CAA5-4059-9419-5EC399A54028}" presName="linNode" presStyleCnt="0"/>
      <dgm:spPr/>
    </dgm:pt>
    <dgm:pt modelId="{474E653E-3483-4742-B22D-9E62587DA20D}" type="pres">
      <dgm:prSet presAssocID="{CD72F48F-CAA5-4059-9419-5EC399A54028}" presName="parentText" presStyleLbl="node1" presStyleIdx="3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AE465C-99F5-43B5-9D99-417FCE8B5AA2}" type="pres">
      <dgm:prSet presAssocID="{CD72F48F-CAA5-4059-9419-5EC399A54028}" presName="descendantText" presStyleLbl="alignAccFollowNode1" presStyleIdx="3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DD57D11-30E3-46F6-8D3A-86DED0A512DD}" type="pres">
      <dgm:prSet presAssocID="{D8BF040B-8F6B-425C-9B31-D0900798FC83}" presName="sp" presStyleCnt="0"/>
      <dgm:spPr/>
    </dgm:pt>
    <dgm:pt modelId="{D475841A-E9D6-4A66-9718-26B193498C69}" type="pres">
      <dgm:prSet presAssocID="{DD06BE93-3A00-4D46-A256-9F5B9F142BD3}" presName="linNode" presStyleCnt="0"/>
      <dgm:spPr/>
    </dgm:pt>
    <dgm:pt modelId="{BB9BF399-FAE9-4AF4-9676-F0E96D128E3D}" type="pres">
      <dgm:prSet presAssocID="{DD06BE93-3A00-4D46-A256-9F5B9F142BD3}" presName="parentText" presStyleLbl="node1" presStyleIdx="4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0AE5DA-4C32-4A63-B77D-74517712B921}" type="pres">
      <dgm:prSet presAssocID="{DD06BE93-3A00-4D46-A256-9F5B9F142BD3}" presName="descendantText" presStyleLbl="alignAccFollowNode1" presStyleIdx="4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BA6125-5718-4D6A-B9C0-015E8A3C7EE4}" type="pres">
      <dgm:prSet presAssocID="{6E0325F1-A71A-40F3-96FD-153947EAA546}" presName="sp" presStyleCnt="0"/>
      <dgm:spPr/>
    </dgm:pt>
    <dgm:pt modelId="{0CE7D26A-116B-4B02-8F3D-17AC576190DB}" type="pres">
      <dgm:prSet presAssocID="{5B2FA587-2D2B-4741-AF54-C3F4CB77EB34}" presName="linNode" presStyleCnt="0"/>
      <dgm:spPr/>
    </dgm:pt>
    <dgm:pt modelId="{47B18923-B373-4736-9677-53FADAE94122}" type="pres">
      <dgm:prSet presAssocID="{5B2FA587-2D2B-4741-AF54-C3F4CB77EB34}" presName="parentText" presStyleLbl="node1" presStyleIdx="5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AD45F68-80E0-46B7-9AE8-FB9412A8DAFD}" type="pres">
      <dgm:prSet presAssocID="{5B2FA587-2D2B-4741-AF54-C3F4CB77EB34}" presName="descendantText" presStyleLbl="alignAccFollowNode1" presStyleIdx="5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D677732-DFD8-41C1-B865-9CAE7D6F5884}" type="pres">
      <dgm:prSet presAssocID="{0A2B959B-C79F-498D-A0AE-AE7E0D20C465}" presName="sp" presStyleCnt="0"/>
      <dgm:spPr/>
    </dgm:pt>
    <dgm:pt modelId="{B9138D79-5C3E-4C4E-826E-04120DDB8EB8}" type="pres">
      <dgm:prSet presAssocID="{BD4F4AB6-E8B2-4938-BD84-A1D6F50F101D}" presName="linNode" presStyleCnt="0"/>
      <dgm:spPr/>
    </dgm:pt>
    <dgm:pt modelId="{FB3CA12C-B3A1-431C-8FBE-360DAB3BE184}" type="pres">
      <dgm:prSet presAssocID="{BD4F4AB6-E8B2-4938-BD84-A1D6F50F101D}" presName="parentText" presStyleLbl="node1" presStyleIdx="6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F0B05E-159D-45D1-8BCA-8E3C1C1631A6}" type="pres">
      <dgm:prSet presAssocID="{BD4F4AB6-E8B2-4938-BD84-A1D6F50F101D}" presName="descendantText" presStyleLbl="alignAccFollowNode1" presStyleIdx="6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BFAE3A1-BD24-469F-A7B7-9204836E8580}" type="pres">
      <dgm:prSet presAssocID="{D8739539-776A-464D-8075-832EE1FB0AEF}" presName="sp" presStyleCnt="0"/>
      <dgm:spPr/>
    </dgm:pt>
    <dgm:pt modelId="{7BD9BBF5-5FF0-42A0-99F9-37CC739CB1FC}" type="pres">
      <dgm:prSet presAssocID="{F7AC9A7B-CEB4-4C83-8700-0C014F9DDF37}" presName="linNode" presStyleCnt="0"/>
      <dgm:spPr/>
    </dgm:pt>
    <dgm:pt modelId="{113F0979-501A-4C9E-A7E9-8AB79908536C}" type="pres">
      <dgm:prSet presAssocID="{F7AC9A7B-CEB4-4C83-8700-0C014F9DDF37}" presName="parentText" presStyleLbl="node1" presStyleIdx="7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76B095B-A5F9-4A0C-B124-CA2AB7CCF63C}" type="pres">
      <dgm:prSet presAssocID="{F7AC9A7B-CEB4-4C83-8700-0C014F9DDF37}" presName="descendantText" presStyleLbl="alignAccFollowNode1" presStyleIdx="7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609535F-04E4-491C-AC6E-28A2489C99E5}" type="pres">
      <dgm:prSet presAssocID="{62E35066-908E-408A-8E0A-ABE4CB3FF06D}" presName="sp" presStyleCnt="0"/>
      <dgm:spPr/>
    </dgm:pt>
    <dgm:pt modelId="{30B003DE-6DBD-47DB-BF17-71E4D9C962BB}" type="pres">
      <dgm:prSet presAssocID="{B7FB6012-9AD0-437E-9374-59273B30B601}" presName="linNode" presStyleCnt="0"/>
      <dgm:spPr/>
    </dgm:pt>
    <dgm:pt modelId="{6B465761-45FE-487D-BC4A-9AD101C60E92}" type="pres">
      <dgm:prSet presAssocID="{B7FB6012-9AD0-437E-9374-59273B30B601}" presName="parentText" presStyleLbl="node1" presStyleIdx="8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9517ED5-EFC8-4781-8D48-4A1A7D2BCDA0}" type="pres">
      <dgm:prSet presAssocID="{B7FB6012-9AD0-437E-9374-59273B30B601}" presName="descendantText" presStyleLbl="alignAccFollowNode1" presStyleIdx="8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1DBE0-8817-4FB1-8FFD-DBB07598EDFD}" type="pres">
      <dgm:prSet presAssocID="{62453550-0E3F-4187-BD39-87360D69F99F}" presName="sp" presStyleCnt="0"/>
      <dgm:spPr/>
    </dgm:pt>
    <dgm:pt modelId="{C2438E07-7C9A-4A0B-96DB-DAC5E7B4D84E}" type="pres">
      <dgm:prSet presAssocID="{12493DDD-4613-4BA2-9FD2-AE81C11CC779}" presName="linNode" presStyleCnt="0"/>
      <dgm:spPr/>
    </dgm:pt>
    <dgm:pt modelId="{0A0A1760-98BC-416D-89E0-134C8E2BA12F}" type="pres">
      <dgm:prSet presAssocID="{12493DDD-4613-4BA2-9FD2-AE81C11CC779}" presName="parentText" presStyleLbl="node1" presStyleIdx="9" presStyleCnt="1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C2B76D3-4A49-4BA6-BE2B-B8D259E82FBB}" type="pres">
      <dgm:prSet presAssocID="{12493DDD-4613-4BA2-9FD2-AE81C11CC779}" presName="descendantText" presStyleLbl="alignAccFollowNode1" presStyleIdx="9" presStyleCnt="1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46F7BB4-864C-4B95-A453-904B3196482A}" srcId="{057F33C4-2F50-4CE7-AB77-40505D03BDDE}" destId="{DFADEED8-47B3-49CE-8A6E-A243FBE5473C}" srcOrd="1" destOrd="0" parTransId="{8D98851C-77D5-4C76-8C9C-A76B2A9B0720}" sibTransId="{901F1327-3A7F-4C35-9DE9-BA2E761BE8AD}"/>
    <dgm:cxn modelId="{3F12AFB6-AF4B-47D4-B824-134F8B16F779}" srcId="{057F33C4-2F50-4CE7-AB77-40505D03BDDE}" destId="{47311F91-F74D-4A38-BE37-0BA6D9757DE5}" srcOrd="0" destOrd="0" parTransId="{6915D083-BF9B-4BC0-A67D-E38A6232574E}" sibTransId="{586C854B-7585-4809-B60E-02BADA09DEC3}"/>
    <dgm:cxn modelId="{B51D9ADF-D95D-453B-BDB0-E14B7E01CAAC}" srcId="{057F33C4-2F50-4CE7-AB77-40505D03BDDE}" destId="{B7FB6012-9AD0-437E-9374-59273B30B601}" srcOrd="8" destOrd="0" parTransId="{AA3FBB64-07BC-454B-A760-1F68FA6BA48A}" sibTransId="{62453550-0E3F-4187-BD39-87360D69F99F}"/>
    <dgm:cxn modelId="{6B663BF9-EA48-4D61-B76B-DF482AB80D16}" type="presOf" srcId="{15627D24-1843-4897-8835-610BA66CB3F1}" destId="{F9274EE3-519F-4A84-8B5B-3943D501B067}" srcOrd="0" destOrd="1" presId="urn:microsoft.com/office/officeart/2005/8/layout/vList5"/>
    <dgm:cxn modelId="{DADCF7A7-3201-4CB7-AC98-0DCB90A8C25E}" srcId="{F7AC9A7B-CEB4-4C83-8700-0C014F9DDF37}" destId="{6329A322-6AF7-429F-AB46-D51FF6FD797D}" srcOrd="0" destOrd="0" parTransId="{CDB1CB8A-1FCD-49B2-8504-BEAAA4A0F0DB}" sibTransId="{44798D5A-8F52-4DB2-8B83-FE90A8FEE578}"/>
    <dgm:cxn modelId="{051F30E2-6D79-4539-B5B4-D0E1EE130DFC}" type="presOf" srcId="{DFADEED8-47B3-49CE-8A6E-A243FBE5473C}" destId="{27B11ACC-FEC0-4F92-9954-8961DDBA0AD3}" srcOrd="0" destOrd="0" presId="urn:microsoft.com/office/officeart/2005/8/layout/vList5"/>
    <dgm:cxn modelId="{EC36A931-4B95-4971-B399-17438E3A1858}" type="presOf" srcId="{749BB69B-F1ED-4434-A0F4-33C65226E1E6}" destId="{FA9338FC-0682-433D-B644-4E1926F64B27}" srcOrd="0" destOrd="0" presId="urn:microsoft.com/office/officeart/2005/8/layout/vList5"/>
    <dgm:cxn modelId="{0023B71E-557D-4A80-A3B2-ECB1A58FE648}" type="presOf" srcId="{8ED0314E-7243-4D89-9747-F46FB3C4A620}" destId="{170AE5DA-4C32-4A63-B77D-74517712B921}" srcOrd="0" destOrd="0" presId="urn:microsoft.com/office/officeart/2005/8/layout/vList5"/>
    <dgm:cxn modelId="{70908776-7413-47FF-9B1E-8A87F4A2088B}" type="presOf" srcId="{5B2FA587-2D2B-4741-AF54-C3F4CB77EB34}" destId="{47B18923-B373-4736-9677-53FADAE94122}" srcOrd="0" destOrd="0" presId="urn:microsoft.com/office/officeart/2005/8/layout/vList5"/>
    <dgm:cxn modelId="{EDFE9EEF-119D-46A5-8CAF-E7DDCD9EAA84}" srcId="{057F33C4-2F50-4CE7-AB77-40505D03BDDE}" destId="{5B2FA587-2D2B-4741-AF54-C3F4CB77EB34}" srcOrd="5" destOrd="0" parTransId="{BBC3181F-CC9A-418E-AAEA-65DB4A3CEB32}" sibTransId="{0A2B959B-C79F-498D-A0AE-AE7E0D20C465}"/>
    <dgm:cxn modelId="{74637B0C-918F-4A19-A00F-746394806A28}" type="presOf" srcId="{DDE65E16-2588-4809-899D-ED313D70C4DC}" destId="{92AE465C-99F5-43B5-9D99-417FCE8B5AA2}" srcOrd="0" destOrd="1" presId="urn:microsoft.com/office/officeart/2005/8/layout/vList5"/>
    <dgm:cxn modelId="{CEB98816-BE9E-41A5-87A3-19DBD2717A84}" type="presOf" srcId="{B7FB6012-9AD0-437E-9374-59273B30B601}" destId="{6B465761-45FE-487D-BC4A-9AD101C60E92}" srcOrd="0" destOrd="0" presId="urn:microsoft.com/office/officeart/2005/8/layout/vList5"/>
    <dgm:cxn modelId="{36CAA577-4391-4214-8F7B-B8F16CC1DFE0}" type="presOf" srcId="{C60B76F9-BBA4-43B4-8CEF-B36BDC7B9AF2}" destId="{FC2B76D3-4A49-4BA6-BE2B-B8D259E82FBB}" srcOrd="0" destOrd="0" presId="urn:microsoft.com/office/officeart/2005/8/layout/vList5"/>
    <dgm:cxn modelId="{9CFBD5A5-3F25-4B72-8163-F23B78CC5BA7}" type="presOf" srcId="{DD06BE93-3A00-4D46-A256-9F5B9F142BD3}" destId="{BB9BF399-FAE9-4AF4-9676-F0E96D128E3D}" srcOrd="0" destOrd="0" presId="urn:microsoft.com/office/officeart/2005/8/layout/vList5"/>
    <dgm:cxn modelId="{7B5D605B-BAC5-4EF1-BEF9-3C924740229D}" srcId="{5B2FA587-2D2B-4741-AF54-C3F4CB77EB34}" destId="{3C5083E0-8F31-4648-95E4-10793CA9541D}" srcOrd="0" destOrd="0" parTransId="{19A2BB4C-B712-4DE8-984F-F8367C0FF43B}" sibTransId="{387D8E6A-657D-44B2-BFF2-16892D0779F6}"/>
    <dgm:cxn modelId="{A36ADA15-1183-4FA9-8555-1677222CCB4E}" type="presOf" srcId="{D9FD05CC-A689-4996-8548-83F8127895F2}" destId="{376B095B-A5F9-4A0C-B124-CA2AB7CCF63C}" srcOrd="0" destOrd="1" presId="urn:microsoft.com/office/officeart/2005/8/layout/vList5"/>
    <dgm:cxn modelId="{9F66D0B8-31CF-44D5-9BFC-254226A3B2ED}" srcId="{DD06BE93-3A00-4D46-A256-9F5B9F142BD3}" destId="{8ED0314E-7243-4D89-9747-F46FB3C4A620}" srcOrd="0" destOrd="0" parTransId="{EF5F0F91-B829-46CA-8846-E4441279FDDE}" sibTransId="{8B21A3CA-EC70-4A37-8897-43AC8FB23AF8}"/>
    <dgm:cxn modelId="{AB467D67-C532-4C2B-9C7C-B08CDDFB4CD3}" srcId="{BD4F4AB6-E8B2-4938-BD84-A1D6F50F101D}" destId="{B289CBE6-982F-4809-8AA0-34053D9D0E8E}" srcOrd="0" destOrd="0" parTransId="{FE22C527-B8C0-4553-AD2D-99E7CFB9C593}" sibTransId="{CBC7293D-4DC6-4417-9ED3-9B1E178A986B}"/>
    <dgm:cxn modelId="{03E0C4FC-53B5-459F-B7EC-AA39B42A4640}" type="presOf" srcId="{47311F91-F74D-4A38-BE37-0BA6D9757DE5}" destId="{DCAC776C-CE2B-4536-9DDC-97FDC6AEF046}" srcOrd="0" destOrd="0" presId="urn:microsoft.com/office/officeart/2005/8/layout/vList5"/>
    <dgm:cxn modelId="{985299D4-8B9B-4CDA-94D4-A8D9175B8A2A}" type="presOf" srcId="{CD72F48F-CAA5-4059-9419-5EC399A54028}" destId="{474E653E-3483-4742-B22D-9E62587DA20D}" srcOrd="0" destOrd="0" presId="urn:microsoft.com/office/officeart/2005/8/layout/vList5"/>
    <dgm:cxn modelId="{34CF2638-C16E-4CB1-AD63-3E934A21C1E6}" srcId="{5F0E8D8C-2DBC-460E-8A15-D60CAA618A12}" destId="{F6D71ED0-1E69-4279-AFC1-ED3CD398EEFC}" srcOrd="0" destOrd="0" parTransId="{E3DCF12C-7946-4F8E-B859-55AA3EE495E6}" sibTransId="{9E55D175-D706-464D-8E4F-9A9EF77FCDC6}"/>
    <dgm:cxn modelId="{9C06150D-D68D-41CA-912C-EBA3A8F38B69}" type="presOf" srcId="{D001D9BF-8C30-49DE-B2AC-98B05B3F4326}" destId="{FC2B76D3-4A49-4BA6-BE2B-B8D259E82FBB}" srcOrd="0" destOrd="1" presId="urn:microsoft.com/office/officeart/2005/8/layout/vList5"/>
    <dgm:cxn modelId="{CD139D1D-88AA-45AC-A703-6FC933581B74}" srcId="{B7FB6012-9AD0-437E-9374-59273B30B601}" destId="{9B90F629-2159-4FCB-92FA-157383F77A23}" srcOrd="0" destOrd="0" parTransId="{DD3ED186-DB67-45D9-9E03-88575874EA44}" sibTransId="{549965AA-7464-4E05-BFC8-CCEC9FFA2F2D}"/>
    <dgm:cxn modelId="{D79323CB-D50D-4BF4-815E-6F6086C9DC39}" type="presOf" srcId="{B289CBE6-982F-4809-8AA0-34053D9D0E8E}" destId="{B6F0B05E-159D-45D1-8BCA-8E3C1C1631A6}" srcOrd="0" destOrd="0" presId="urn:microsoft.com/office/officeart/2005/8/layout/vList5"/>
    <dgm:cxn modelId="{EB906302-1FC2-4FE6-85CE-FF4CA2254911}" type="presOf" srcId="{9B90F629-2159-4FCB-92FA-157383F77A23}" destId="{09517ED5-EFC8-4781-8D48-4A1A7D2BCDA0}" srcOrd="0" destOrd="0" presId="urn:microsoft.com/office/officeart/2005/8/layout/vList5"/>
    <dgm:cxn modelId="{3C97D12C-1631-4247-AC38-CD43D6049EE0}" type="presOf" srcId="{E248B399-21CE-48E6-AB51-74ED896763ED}" destId="{09517ED5-EFC8-4781-8D48-4A1A7D2BCDA0}" srcOrd="0" destOrd="1" presId="urn:microsoft.com/office/officeart/2005/8/layout/vList5"/>
    <dgm:cxn modelId="{A9ED1904-1850-4AF2-9543-AC6B5D477DAF}" type="presOf" srcId="{EF358DD0-6EFA-478A-9389-78CFCBC25558}" destId="{FA9338FC-0682-433D-B644-4E1926F64B27}" srcOrd="0" destOrd="1" presId="urn:microsoft.com/office/officeart/2005/8/layout/vList5"/>
    <dgm:cxn modelId="{79DFBD81-2994-4D44-94CC-644B55D6D6A6}" srcId="{CD72F48F-CAA5-4059-9419-5EC399A54028}" destId="{E945EA92-B264-469C-B65A-B35AED453866}" srcOrd="0" destOrd="0" parTransId="{6640D24B-CC95-404C-88D0-327C893D564D}" sibTransId="{A74C15B3-B98B-438D-896A-AF62C91CDD05}"/>
    <dgm:cxn modelId="{D893A5A3-E1C8-47F5-BA97-36733B4555FF}" srcId="{057F33C4-2F50-4CE7-AB77-40505D03BDDE}" destId="{12493DDD-4613-4BA2-9FD2-AE81C11CC779}" srcOrd="9" destOrd="0" parTransId="{10BC31A1-CB43-4B94-8131-88177486FA2D}" sibTransId="{6D300502-A200-4216-8A7E-F2B62ACCAEA5}"/>
    <dgm:cxn modelId="{0FAEB76A-F1DC-4187-BB52-71F2004CC6FB}" type="presOf" srcId="{7CBE143E-2CC3-491F-B8D1-2CA866B3187A}" destId="{F9274EE3-519F-4A84-8B5B-3943D501B067}" srcOrd="0" destOrd="0" presId="urn:microsoft.com/office/officeart/2005/8/layout/vList5"/>
    <dgm:cxn modelId="{49E8B97E-56A2-41F9-91B8-C6981550CBAF}" srcId="{F7AC9A7B-CEB4-4C83-8700-0C014F9DDF37}" destId="{D9FD05CC-A689-4996-8548-83F8127895F2}" srcOrd="1" destOrd="0" parTransId="{DCC624DB-7560-44E5-AA8F-4056D397DC5C}" sibTransId="{8FABE086-80C4-4F2C-9552-B4583B2B8A95}"/>
    <dgm:cxn modelId="{300D7EDB-EE8B-4D7F-A3BB-499568D334AC}" srcId="{B7FB6012-9AD0-437E-9374-59273B30B601}" destId="{E248B399-21CE-48E6-AB51-74ED896763ED}" srcOrd="1" destOrd="0" parTransId="{848690F5-ED58-435C-A8A4-91B27792E51B}" sibTransId="{6D10A6F1-27FE-439F-AEDD-ED98A6FF9877}"/>
    <dgm:cxn modelId="{4E30E086-0ABF-40BF-9061-1B3762E94C51}" srcId="{057F33C4-2F50-4CE7-AB77-40505D03BDDE}" destId="{BD4F4AB6-E8B2-4938-BD84-A1D6F50F101D}" srcOrd="6" destOrd="0" parTransId="{75CC7A2C-BB2A-4D0E-BE07-C398416BD93D}" sibTransId="{D8739539-776A-464D-8075-832EE1FB0AEF}"/>
    <dgm:cxn modelId="{B478ADFA-48A2-4C96-BDCE-C67DCB05AE85}" srcId="{057F33C4-2F50-4CE7-AB77-40505D03BDDE}" destId="{DD06BE93-3A00-4D46-A256-9F5B9F142BD3}" srcOrd="4" destOrd="0" parTransId="{32DFEC7E-4364-405F-ADBB-6A717C2DD2CE}" sibTransId="{6E0325F1-A71A-40F3-96FD-153947EAA546}"/>
    <dgm:cxn modelId="{05823E02-728A-4B06-9A31-E8C127BF99E1}" srcId="{12493DDD-4613-4BA2-9FD2-AE81C11CC779}" destId="{D001D9BF-8C30-49DE-B2AC-98B05B3F4326}" srcOrd="1" destOrd="0" parTransId="{B8B5DE3D-00AB-4DC0-8658-D8A191F745D1}" sibTransId="{339749C6-8B5B-4F82-AC46-EA64B744D2BA}"/>
    <dgm:cxn modelId="{D97C8E92-7522-4484-B5CA-1C245D155302}" type="presOf" srcId="{F7AC9A7B-CEB4-4C83-8700-0C014F9DDF37}" destId="{113F0979-501A-4C9E-A7E9-8AB79908536C}" srcOrd="0" destOrd="0" presId="urn:microsoft.com/office/officeart/2005/8/layout/vList5"/>
    <dgm:cxn modelId="{BE09743E-F085-4C35-8A52-D7E193E9AE59}" srcId="{47311F91-F74D-4A38-BE37-0BA6D9757DE5}" destId="{7CBE143E-2CC3-491F-B8D1-2CA866B3187A}" srcOrd="0" destOrd="0" parTransId="{453EB315-E05D-4C77-98C9-26A539B9ED9E}" sibTransId="{BB464B38-E147-4DF7-AC62-590E93DFD45A}"/>
    <dgm:cxn modelId="{5BC15BB7-5439-4C8B-BB34-4AB39DFDEA8B}" srcId="{057F33C4-2F50-4CE7-AB77-40505D03BDDE}" destId="{CD72F48F-CAA5-4059-9419-5EC399A54028}" srcOrd="3" destOrd="0" parTransId="{AA119753-DCCC-4FC8-8086-460E50BE6257}" sibTransId="{D8BF040B-8F6B-425C-9B31-D0900798FC83}"/>
    <dgm:cxn modelId="{37802C3C-3197-488E-854D-6C71D56B83B2}" srcId="{057F33C4-2F50-4CE7-AB77-40505D03BDDE}" destId="{F7AC9A7B-CEB4-4C83-8700-0C014F9DDF37}" srcOrd="7" destOrd="0" parTransId="{F663B511-5DE5-44AC-BA97-9C169653ABBE}" sibTransId="{62E35066-908E-408A-8E0A-ABE4CB3FF06D}"/>
    <dgm:cxn modelId="{4B949B76-129F-4043-A719-FE3C19CCE407}" srcId="{47311F91-F74D-4A38-BE37-0BA6D9757DE5}" destId="{15627D24-1843-4897-8835-610BA66CB3F1}" srcOrd="1" destOrd="0" parTransId="{474378B8-B034-4B57-8DE4-DB564ABA412D}" sibTransId="{4907B019-2692-48FB-81F7-C4B4DCC0AB7D}"/>
    <dgm:cxn modelId="{85826015-0D23-4451-83CD-3B8B36BAB343}" srcId="{DFADEED8-47B3-49CE-8A6E-A243FBE5473C}" destId="{749BB69B-F1ED-4434-A0F4-33C65226E1E6}" srcOrd="0" destOrd="0" parTransId="{D393917E-E984-4555-A5E3-BA30E481025E}" sibTransId="{0076613F-9B54-4B52-A55E-85623B7890C0}"/>
    <dgm:cxn modelId="{9FDD2F38-65E6-4BB4-B837-5C5540455DB0}" srcId="{DFADEED8-47B3-49CE-8A6E-A243FBE5473C}" destId="{EF358DD0-6EFA-478A-9389-78CFCBC25558}" srcOrd="1" destOrd="0" parTransId="{213CB0EF-AAAE-4BCE-81DE-2E60C3BFF99E}" sibTransId="{7AB08606-2809-4DA9-8523-15C109633A79}"/>
    <dgm:cxn modelId="{6E34E8EB-CD53-4A22-9499-BE68E05FC1DE}" type="presOf" srcId="{6329A322-6AF7-429F-AB46-D51FF6FD797D}" destId="{376B095B-A5F9-4A0C-B124-CA2AB7CCF63C}" srcOrd="0" destOrd="0" presId="urn:microsoft.com/office/officeart/2005/8/layout/vList5"/>
    <dgm:cxn modelId="{444FFEB8-B5F9-40B0-ADB2-B595B5EC0AC9}" type="presOf" srcId="{5F0E8D8C-2DBC-460E-8A15-D60CAA618A12}" destId="{42F3F920-DC47-415B-9E0D-CED980BCCC6A}" srcOrd="0" destOrd="0" presId="urn:microsoft.com/office/officeart/2005/8/layout/vList5"/>
    <dgm:cxn modelId="{81422F17-CD73-4D04-BDA1-2E845F5B8A59}" srcId="{12493DDD-4613-4BA2-9FD2-AE81C11CC779}" destId="{C60B76F9-BBA4-43B4-8CEF-B36BDC7B9AF2}" srcOrd="0" destOrd="0" parTransId="{560F2566-E5F3-4ECF-8285-EB22C81AFB23}" sibTransId="{39D4D3FA-E039-4018-9A5F-53C7DFF07C42}"/>
    <dgm:cxn modelId="{49C708CD-2307-4BD2-97F3-F63C31EF6C24}" srcId="{057F33C4-2F50-4CE7-AB77-40505D03BDDE}" destId="{5F0E8D8C-2DBC-460E-8A15-D60CAA618A12}" srcOrd="2" destOrd="0" parTransId="{2E25DC8D-F796-41E4-8372-558E9DF44C4B}" sibTransId="{729E3BFE-9CF1-4DC2-A5C6-2DC22525502C}"/>
    <dgm:cxn modelId="{971B1238-02B3-497B-A981-F9CDB8DFB8C7}" type="presOf" srcId="{12493DDD-4613-4BA2-9FD2-AE81C11CC779}" destId="{0A0A1760-98BC-416D-89E0-134C8E2BA12F}" srcOrd="0" destOrd="0" presId="urn:microsoft.com/office/officeart/2005/8/layout/vList5"/>
    <dgm:cxn modelId="{F4A5360D-FC21-4E38-B37F-83E7F4733B1C}" type="presOf" srcId="{F6D71ED0-1E69-4279-AFC1-ED3CD398EEFC}" destId="{CB469413-6DCA-416E-A485-1657E196D6F1}" srcOrd="0" destOrd="0" presId="urn:microsoft.com/office/officeart/2005/8/layout/vList5"/>
    <dgm:cxn modelId="{44BEF818-BA6A-4266-826B-9310BB0A041E}" type="presOf" srcId="{3C5083E0-8F31-4648-95E4-10793CA9541D}" destId="{BAD45F68-80E0-46B7-9AE8-FB9412A8DAFD}" srcOrd="0" destOrd="0" presId="urn:microsoft.com/office/officeart/2005/8/layout/vList5"/>
    <dgm:cxn modelId="{D3A47963-C662-455B-9B21-7145FF33E483}" type="presOf" srcId="{BD4F4AB6-E8B2-4938-BD84-A1D6F50F101D}" destId="{FB3CA12C-B3A1-431C-8FBE-360DAB3BE184}" srcOrd="0" destOrd="0" presId="urn:microsoft.com/office/officeart/2005/8/layout/vList5"/>
    <dgm:cxn modelId="{DFCCD16D-E8AA-4E9E-A9C3-75A03DDBE799}" type="presOf" srcId="{E945EA92-B264-469C-B65A-B35AED453866}" destId="{92AE465C-99F5-43B5-9D99-417FCE8B5AA2}" srcOrd="0" destOrd="0" presId="urn:microsoft.com/office/officeart/2005/8/layout/vList5"/>
    <dgm:cxn modelId="{28FE5B8B-F898-4150-B854-6B3D30DC6D59}" type="presOf" srcId="{057F33C4-2F50-4CE7-AB77-40505D03BDDE}" destId="{42ACB9CB-7958-4033-B856-0EC21B268B35}" srcOrd="0" destOrd="0" presId="urn:microsoft.com/office/officeart/2005/8/layout/vList5"/>
    <dgm:cxn modelId="{B105D3D1-0D4C-410F-B895-291A7BD81708}" srcId="{CD72F48F-CAA5-4059-9419-5EC399A54028}" destId="{DDE65E16-2588-4809-899D-ED313D70C4DC}" srcOrd="1" destOrd="0" parTransId="{B9E15E75-4879-4783-8AF8-64611F1936F6}" sibTransId="{72C7E695-3EC4-4ED1-90C1-BCA94CE3F233}"/>
    <dgm:cxn modelId="{86BC996D-57B6-4CE6-BA00-5C2324684BB5}" type="presParOf" srcId="{42ACB9CB-7958-4033-B856-0EC21B268B35}" destId="{C6105590-C603-431E-AC48-BC6134A387AE}" srcOrd="0" destOrd="0" presId="urn:microsoft.com/office/officeart/2005/8/layout/vList5"/>
    <dgm:cxn modelId="{248B136C-33DF-4F8E-95A0-1717A7159127}" type="presParOf" srcId="{C6105590-C603-431E-AC48-BC6134A387AE}" destId="{DCAC776C-CE2B-4536-9DDC-97FDC6AEF046}" srcOrd="0" destOrd="0" presId="urn:microsoft.com/office/officeart/2005/8/layout/vList5"/>
    <dgm:cxn modelId="{4FE767DF-51A3-4BBC-9347-462185E60C49}" type="presParOf" srcId="{C6105590-C603-431E-AC48-BC6134A387AE}" destId="{F9274EE3-519F-4A84-8B5B-3943D501B067}" srcOrd="1" destOrd="0" presId="urn:microsoft.com/office/officeart/2005/8/layout/vList5"/>
    <dgm:cxn modelId="{48D1CDDE-E8A0-447A-9890-020FC36A297D}" type="presParOf" srcId="{42ACB9CB-7958-4033-B856-0EC21B268B35}" destId="{82228C17-7C66-43E7-81EA-73DE75171B1D}" srcOrd="1" destOrd="0" presId="urn:microsoft.com/office/officeart/2005/8/layout/vList5"/>
    <dgm:cxn modelId="{A6C23844-117E-4D0F-B7EF-BA1B0D6194CA}" type="presParOf" srcId="{42ACB9CB-7958-4033-B856-0EC21B268B35}" destId="{77028CF1-2A2A-4AB3-9444-C6FE026525B8}" srcOrd="2" destOrd="0" presId="urn:microsoft.com/office/officeart/2005/8/layout/vList5"/>
    <dgm:cxn modelId="{2AA68125-6D38-4E0A-A8AF-8ACB663C9F29}" type="presParOf" srcId="{77028CF1-2A2A-4AB3-9444-C6FE026525B8}" destId="{27B11ACC-FEC0-4F92-9954-8961DDBA0AD3}" srcOrd="0" destOrd="0" presId="urn:microsoft.com/office/officeart/2005/8/layout/vList5"/>
    <dgm:cxn modelId="{C0AE70E8-BF63-4791-817E-9D8F48A2778E}" type="presParOf" srcId="{77028CF1-2A2A-4AB3-9444-C6FE026525B8}" destId="{FA9338FC-0682-433D-B644-4E1926F64B27}" srcOrd="1" destOrd="0" presId="urn:microsoft.com/office/officeart/2005/8/layout/vList5"/>
    <dgm:cxn modelId="{52EF770D-0945-4D3D-BB31-2D60CF1CA958}" type="presParOf" srcId="{42ACB9CB-7958-4033-B856-0EC21B268B35}" destId="{8A4DB592-38E2-4AAB-BD03-C6C60DC9E395}" srcOrd="3" destOrd="0" presId="urn:microsoft.com/office/officeart/2005/8/layout/vList5"/>
    <dgm:cxn modelId="{E46510F2-F516-439D-B4B3-97C306D33380}" type="presParOf" srcId="{42ACB9CB-7958-4033-B856-0EC21B268B35}" destId="{54F1766C-B66A-4DF0-8911-970BEDBAE6E8}" srcOrd="4" destOrd="0" presId="urn:microsoft.com/office/officeart/2005/8/layout/vList5"/>
    <dgm:cxn modelId="{892506FB-965E-4992-8B69-EDEFFFEC9CEE}" type="presParOf" srcId="{54F1766C-B66A-4DF0-8911-970BEDBAE6E8}" destId="{42F3F920-DC47-415B-9E0D-CED980BCCC6A}" srcOrd="0" destOrd="0" presId="urn:microsoft.com/office/officeart/2005/8/layout/vList5"/>
    <dgm:cxn modelId="{DF692915-ACBB-423F-95E0-45033AD1EF83}" type="presParOf" srcId="{54F1766C-B66A-4DF0-8911-970BEDBAE6E8}" destId="{CB469413-6DCA-416E-A485-1657E196D6F1}" srcOrd="1" destOrd="0" presId="urn:microsoft.com/office/officeart/2005/8/layout/vList5"/>
    <dgm:cxn modelId="{487BD4EA-7A0B-4FC0-BE41-225E6E96EF4F}" type="presParOf" srcId="{42ACB9CB-7958-4033-B856-0EC21B268B35}" destId="{D46C410A-72D6-4336-96EE-DCAC57BFCCD3}" srcOrd="5" destOrd="0" presId="urn:microsoft.com/office/officeart/2005/8/layout/vList5"/>
    <dgm:cxn modelId="{5AB045F5-7D6C-4C00-82E5-F1710F3BB760}" type="presParOf" srcId="{42ACB9CB-7958-4033-B856-0EC21B268B35}" destId="{53095BE1-53A8-466C-9772-47D9D2546294}" srcOrd="6" destOrd="0" presId="urn:microsoft.com/office/officeart/2005/8/layout/vList5"/>
    <dgm:cxn modelId="{36EDE20B-B480-42FA-B441-CC2BA21B4175}" type="presParOf" srcId="{53095BE1-53A8-466C-9772-47D9D2546294}" destId="{474E653E-3483-4742-B22D-9E62587DA20D}" srcOrd="0" destOrd="0" presId="urn:microsoft.com/office/officeart/2005/8/layout/vList5"/>
    <dgm:cxn modelId="{582E882F-637E-49B2-B885-BE1E94A97629}" type="presParOf" srcId="{53095BE1-53A8-466C-9772-47D9D2546294}" destId="{92AE465C-99F5-43B5-9D99-417FCE8B5AA2}" srcOrd="1" destOrd="0" presId="urn:microsoft.com/office/officeart/2005/8/layout/vList5"/>
    <dgm:cxn modelId="{BC74770F-E150-4FF1-9641-0DA3DBB242FB}" type="presParOf" srcId="{42ACB9CB-7958-4033-B856-0EC21B268B35}" destId="{7DD57D11-30E3-46F6-8D3A-86DED0A512DD}" srcOrd="7" destOrd="0" presId="urn:microsoft.com/office/officeart/2005/8/layout/vList5"/>
    <dgm:cxn modelId="{467A3AB8-BC96-4583-A77B-B0D5AC11AF7B}" type="presParOf" srcId="{42ACB9CB-7958-4033-B856-0EC21B268B35}" destId="{D475841A-E9D6-4A66-9718-26B193498C69}" srcOrd="8" destOrd="0" presId="urn:microsoft.com/office/officeart/2005/8/layout/vList5"/>
    <dgm:cxn modelId="{34FDD9DE-4133-47C1-8C99-CCA5D252E56B}" type="presParOf" srcId="{D475841A-E9D6-4A66-9718-26B193498C69}" destId="{BB9BF399-FAE9-4AF4-9676-F0E96D128E3D}" srcOrd="0" destOrd="0" presId="urn:microsoft.com/office/officeart/2005/8/layout/vList5"/>
    <dgm:cxn modelId="{1922FA13-0370-40AC-87E8-8E16CF82C67B}" type="presParOf" srcId="{D475841A-E9D6-4A66-9718-26B193498C69}" destId="{170AE5DA-4C32-4A63-B77D-74517712B921}" srcOrd="1" destOrd="0" presId="urn:microsoft.com/office/officeart/2005/8/layout/vList5"/>
    <dgm:cxn modelId="{83A5E2AC-3F6C-41CE-80E9-46FF45E31A08}" type="presParOf" srcId="{42ACB9CB-7958-4033-B856-0EC21B268B35}" destId="{37BA6125-5718-4D6A-B9C0-015E8A3C7EE4}" srcOrd="9" destOrd="0" presId="urn:microsoft.com/office/officeart/2005/8/layout/vList5"/>
    <dgm:cxn modelId="{80B2237B-E765-4DD6-8428-B2651159041B}" type="presParOf" srcId="{42ACB9CB-7958-4033-B856-0EC21B268B35}" destId="{0CE7D26A-116B-4B02-8F3D-17AC576190DB}" srcOrd="10" destOrd="0" presId="urn:microsoft.com/office/officeart/2005/8/layout/vList5"/>
    <dgm:cxn modelId="{B0C743DE-5EAD-42D8-8FBF-D4597FF8B9F7}" type="presParOf" srcId="{0CE7D26A-116B-4B02-8F3D-17AC576190DB}" destId="{47B18923-B373-4736-9677-53FADAE94122}" srcOrd="0" destOrd="0" presId="urn:microsoft.com/office/officeart/2005/8/layout/vList5"/>
    <dgm:cxn modelId="{68C5BF8F-6627-4974-BFA7-73F837BC00F3}" type="presParOf" srcId="{0CE7D26A-116B-4B02-8F3D-17AC576190DB}" destId="{BAD45F68-80E0-46B7-9AE8-FB9412A8DAFD}" srcOrd="1" destOrd="0" presId="urn:microsoft.com/office/officeart/2005/8/layout/vList5"/>
    <dgm:cxn modelId="{8A356AEF-18C3-4BE2-9B28-BBCCA2369C86}" type="presParOf" srcId="{42ACB9CB-7958-4033-B856-0EC21B268B35}" destId="{FD677732-DFD8-41C1-B865-9CAE7D6F5884}" srcOrd="11" destOrd="0" presId="urn:microsoft.com/office/officeart/2005/8/layout/vList5"/>
    <dgm:cxn modelId="{EE5B92D0-997D-479D-9D9F-D1E6FC6E0719}" type="presParOf" srcId="{42ACB9CB-7958-4033-B856-0EC21B268B35}" destId="{B9138D79-5C3E-4C4E-826E-04120DDB8EB8}" srcOrd="12" destOrd="0" presId="urn:microsoft.com/office/officeart/2005/8/layout/vList5"/>
    <dgm:cxn modelId="{22EBEA4F-995B-417F-87ED-2963DC23B816}" type="presParOf" srcId="{B9138D79-5C3E-4C4E-826E-04120DDB8EB8}" destId="{FB3CA12C-B3A1-431C-8FBE-360DAB3BE184}" srcOrd="0" destOrd="0" presId="urn:microsoft.com/office/officeart/2005/8/layout/vList5"/>
    <dgm:cxn modelId="{0EA3D0E7-7227-4B31-B619-F7353D600241}" type="presParOf" srcId="{B9138D79-5C3E-4C4E-826E-04120DDB8EB8}" destId="{B6F0B05E-159D-45D1-8BCA-8E3C1C1631A6}" srcOrd="1" destOrd="0" presId="urn:microsoft.com/office/officeart/2005/8/layout/vList5"/>
    <dgm:cxn modelId="{ACA5B489-9A6B-4BDC-A8F7-D5B1D4C40627}" type="presParOf" srcId="{42ACB9CB-7958-4033-B856-0EC21B268B35}" destId="{5BFAE3A1-BD24-469F-A7B7-9204836E8580}" srcOrd="13" destOrd="0" presId="urn:microsoft.com/office/officeart/2005/8/layout/vList5"/>
    <dgm:cxn modelId="{01C5D05A-52EC-4BAA-BFE4-0717D67B7BCE}" type="presParOf" srcId="{42ACB9CB-7958-4033-B856-0EC21B268B35}" destId="{7BD9BBF5-5FF0-42A0-99F9-37CC739CB1FC}" srcOrd="14" destOrd="0" presId="urn:microsoft.com/office/officeart/2005/8/layout/vList5"/>
    <dgm:cxn modelId="{A73984BC-5A1A-467B-B2FD-AA4A941FB85E}" type="presParOf" srcId="{7BD9BBF5-5FF0-42A0-99F9-37CC739CB1FC}" destId="{113F0979-501A-4C9E-A7E9-8AB79908536C}" srcOrd="0" destOrd="0" presId="urn:microsoft.com/office/officeart/2005/8/layout/vList5"/>
    <dgm:cxn modelId="{8CDF8E3B-818B-452F-B2ED-C5466E9295D2}" type="presParOf" srcId="{7BD9BBF5-5FF0-42A0-99F9-37CC739CB1FC}" destId="{376B095B-A5F9-4A0C-B124-CA2AB7CCF63C}" srcOrd="1" destOrd="0" presId="urn:microsoft.com/office/officeart/2005/8/layout/vList5"/>
    <dgm:cxn modelId="{1A10688F-9080-44B7-A503-84E7F5C2C6F5}" type="presParOf" srcId="{42ACB9CB-7958-4033-B856-0EC21B268B35}" destId="{3609535F-04E4-491C-AC6E-28A2489C99E5}" srcOrd="15" destOrd="0" presId="urn:microsoft.com/office/officeart/2005/8/layout/vList5"/>
    <dgm:cxn modelId="{CE7DE7F0-99E2-4093-8950-B8093F16D0A6}" type="presParOf" srcId="{42ACB9CB-7958-4033-B856-0EC21B268B35}" destId="{30B003DE-6DBD-47DB-BF17-71E4D9C962BB}" srcOrd="16" destOrd="0" presId="urn:microsoft.com/office/officeart/2005/8/layout/vList5"/>
    <dgm:cxn modelId="{3144E7D1-113B-410C-BAD3-0430891BBB75}" type="presParOf" srcId="{30B003DE-6DBD-47DB-BF17-71E4D9C962BB}" destId="{6B465761-45FE-487D-BC4A-9AD101C60E92}" srcOrd="0" destOrd="0" presId="urn:microsoft.com/office/officeart/2005/8/layout/vList5"/>
    <dgm:cxn modelId="{9BF400F4-BA5A-45F7-8D4E-A82BA679C791}" type="presParOf" srcId="{30B003DE-6DBD-47DB-BF17-71E4D9C962BB}" destId="{09517ED5-EFC8-4781-8D48-4A1A7D2BCDA0}" srcOrd="1" destOrd="0" presId="urn:microsoft.com/office/officeart/2005/8/layout/vList5"/>
    <dgm:cxn modelId="{71769F39-4D0C-49FF-A800-10E3C02978CA}" type="presParOf" srcId="{42ACB9CB-7958-4033-B856-0EC21B268B35}" destId="{A8A1DBE0-8817-4FB1-8FFD-DBB07598EDFD}" srcOrd="17" destOrd="0" presId="urn:microsoft.com/office/officeart/2005/8/layout/vList5"/>
    <dgm:cxn modelId="{FCCF9DA5-4A6B-475B-A33D-C0469FF09AEE}" type="presParOf" srcId="{42ACB9CB-7958-4033-B856-0EC21B268B35}" destId="{C2438E07-7C9A-4A0B-96DB-DAC5E7B4D84E}" srcOrd="18" destOrd="0" presId="urn:microsoft.com/office/officeart/2005/8/layout/vList5"/>
    <dgm:cxn modelId="{A44E7110-615F-49E8-B91C-9E0D0CEAA598}" type="presParOf" srcId="{C2438E07-7C9A-4A0B-96DB-DAC5E7B4D84E}" destId="{0A0A1760-98BC-416D-89E0-134C8E2BA12F}" srcOrd="0" destOrd="0" presId="urn:microsoft.com/office/officeart/2005/8/layout/vList5"/>
    <dgm:cxn modelId="{154D74F9-611E-4671-8417-7AB1A2D50AE2}" type="presParOf" srcId="{C2438E07-7C9A-4A0B-96DB-DAC5E7B4D84E}" destId="{FC2B76D3-4A49-4BA6-BE2B-B8D259E82FBB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274EE3-519F-4A84-8B5B-3943D501B067}">
      <dsp:nvSpPr>
        <dsp:cNvPr id="0" name=""/>
        <dsp:cNvSpPr/>
      </dsp:nvSpPr>
      <dsp:spPr>
        <a:xfrm rot="5400000">
          <a:off x="7401574" y="-3325636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Buck / Boost / Core Power / PMIC / Digitally Programmable / Power Module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 dirty="0"/>
            <a:t>Compact &amp; Efficient Solution, Low </a:t>
          </a:r>
          <a:r>
            <a:rPr lang="en-US" sz="900" b="1" kern="1200" dirty="0" err="1"/>
            <a:t>Iq</a:t>
          </a:r>
          <a:r>
            <a:rPr lang="en-US" sz="900" b="1" kern="1200" dirty="0"/>
            <a:t>, Smallest Camera PMIC, Low EMI</a:t>
          </a:r>
        </a:p>
      </dsp:txBody>
      <dsp:txXfrm rot="-5400000">
        <a:off x="4023360" y="71919"/>
        <a:ext cx="7133299" cy="357528"/>
      </dsp:txXfrm>
    </dsp:sp>
    <dsp:sp modelId="{DCAC776C-CE2B-4536-9DDC-97FDC6AEF046}">
      <dsp:nvSpPr>
        <dsp:cNvPr id="0" name=""/>
        <dsp:cNvSpPr/>
      </dsp:nvSpPr>
      <dsp:spPr>
        <a:xfrm>
          <a:off x="0" y="3051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DC/DC</a:t>
          </a:r>
        </a:p>
      </dsp:txBody>
      <dsp:txXfrm>
        <a:off x="24177" y="27228"/>
        <a:ext cx="3975006" cy="446908"/>
      </dsp:txXfrm>
    </dsp:sp>
    <dsp:sp modelId="{FA9338FC-0682-433D-B644-4E1926F64B27}">
      <dsp:nvSpPr>
        <dsp:cNvPr id="0" name=""/>
        <dsp:cNvSpPr/>
      </dsp:nvSpPr>
      <dsp:spPr>
        <a:xfrm rot="5400000">
          <a:off x="7401574" y="-2805610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Buck / Buck/Boost / Multi-string Backlight / LED Module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/>
            <a:t>World’s Most Compact AECQ LED Driver Module</a:t>
          </a:r>
          <a:endParaRPr lang="en-US" sz="900" b="1" kern="1200" dirty="0"/>
        </a:p>
      </dsp:txBody>
      <dsp:txXfrm rot="-5400000">
        <a:off x="4023360" y="591945"/>
        <a:ext cx="7133299" cy="357528"/>
      </dsp:txXfrm>
    </dsp:sp>
    <dsp:sp modelId="{27B11ACC-FEC0-4F92-9954-8961DDBA0AD3}">
      <dsp:nvSpPr>
        <dsp:cNvPr id="0" name=""/>
        <dsp:cNvSpPr/>
      </dsp:nvSpPr>
      <dsp:spPr>
        <a:xfrm>
          <a:off x="0" y="523077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444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LED Driver</a:t>
          </a:r>
        </a:p>
      </dsp:txBody>
      <dsp:txXfrm>
        <a:off x="24177" y="547254"/>
        <a:ext cx="3975006" cy="446908"/>
      </dsp:txXfrm>
    </dsp:sp>
    <dsp:sp modelId="{CB469413-6DCA-416E-A485-1657E196D6F1}">
      <dsp:nvSpPr>
        <dsp:cNvPr id="0" name=""/>
        <dsp:cNvSpPr/>
      </dsp:nvSpPr>
      <dsp:spPr>
        <a:xfrm rot="5400000">
          <a:off x="7401574" y="-2285584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Low </a:t>
          </a:r>
          <a:r>
            <a:rPr lang="en-US" sz="900" kern="1200" dirty="0" err="1"/>
            <a:t>Iq</a:t>
          </a:r>
          <a:r>
            <a:rPr lang="en-US" sz="900" kern="1200" dirty="0"/>
            <a:t> / Wide VIN / High PSRR</a:t>
          </a:r>
        </a:p>
      </dsp:txBody>
      <dsp:txXfrm rot="-5400000">
        <a:off x="4023360" y="1111971"/>
        <a:ext cx="7133299" cy="357528"/>
      </dsp:txXfrm>
    </dsp:sp>
    <dsp:sp modelId="{42F3F920-DC47-415B-9E0D-CED980BCCC6A}">
      <dsp:nvSpPr>
        <dsp:cNvPr id="0" name=""/>
        <dsp:cNvSpPr/>
      </dsp:nvSpPr>
      <dsp:spPr>
        <a:xfrm>
          <a:off x="0" y="1043103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8889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LDO</a:t>
          </a:r>
        </a:p>
      </dsp:txBody>
      <dsp:txXfrm>
        <a:off x="24177" y="1067280"/>
        <a:ext cx="3975006" cy="446908"/>
      </dsp:txXfrm>
    </dsp:sp>
    <dsp:sp modelId="{92AE465C-99F5-43B5-9D99-417FCE8B5AA2}">
      <dsp:nvSpPr>
        <dsp:cNvPr id="0" name=""/>
        <dsp:cNvSpPr/>
      </dsp:nvSpPr>
      <dsp:spPr>
        <a:xfrm rot="5400000">
          <a:off x="7401574" y="-1765558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Buck with USB Port / Dual or Single Port / USB Type-C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/>
            <a:t>First DC/DC + Protocol + Protection on a 4x4 QFN</a:t>
          </a:r>
          <a:endParaRPr lang="en-US" sz="900" kern="1200" dirty="0"/>
        </a:p>
      </dsp:txBody>
      <dsp:txXfrm rot="-5400000">
        <a:off x="4023360" y="1631997"/>
        <a:ext cx="7133299" cy="357528"/>
      </dsp:txXfrm>
    </dsp:sp>
    <dsp:sp modelId="{474E653E-3483-4742-B22D-9E62587DA20D}">
      <dsp:nvSpPr>
        <dsp:cNvPr id="0" name=""/>
        <dsp:cNvSpPr/>
      </dsp:nvSpPr>
      <dsp:spPr>
        <a:xfrm>
          <a:off x="0" y="1563129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3333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USB Charging</a:t>
          </a:r>
        </a:p>
      </dsp:txBody>
      <dsp:txXfrm>
        <a:off x="24177" y="1587306"/>
        <a:ext cx="3975006" cy="446908"/>
      </dsp:txXfrm>
    </dsp:sp>
    <dsp:sp modelId="{170AE5DA-4C32-4A63-B77D-74517712B921}">
      <dsp:nvSpPr>
        <dsp:cNvPr id="0" name=""/>
        <dsp:cNvSpPr/>
      </dsp:nvSpPr>
      <dsp:spPr>
        <a:xfrm rot="5400000">
          <a:off x="7401574" y="-1245532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Voltage Supervisor / Windowed Watchdog</a:t>
          </a:r>
        </a:p>
      </dsp:txBody>
      <dsp:txXfrm rot="-5400000">
        <a:off x="4023360" y="2152023"/>
        <a:ext cx="7133299" cy="357528"/>
      </dsp:txXfrm>
    </dsp:sp>
    <dsp:sp modelId="{BB9BF399-FAE9-4AF4-9676-F0E96D128E3D}">
      <dsp:nvSpPr>
        <dsp:cNvPr id="0" name=""/>
        <dsp:cNvSpPr/>
      </dsp:nvSpPr>
      <dsp:spPr>
        <a:xfrm>
          <a:off x="0" y="2083155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17778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Supervisor</a:t>
          </a:r>
        </a:p>
      </dsp:txBody>
      <dsp:txXfrm>
        <a:off x="24177" y="2107332"/>
        <a:ext cx="3975006" cy="446908"/>
      </dsp:txXfrm>
    </dsp:sp>
    <dsp:sp modelId="{BAD45F68-80E0-46B7-9AE8-FB9412A8DAFD}">
      <dsp:nvSpPr>
        <dsp:cNvPr id="0" name=""/>
        <dsp:cNvSpPr/>
      </dsp:nvSpPr>
      <dsp:spPr>
        <a:xfrm rot="5400000">
          <a:off x="7401574" y="-725507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Class-D Audio Amplifier</a:t>
          </a:r>
        </a:p>
      </dsp:txBody>
      <dsp:txXfrm rot="-5400000">
        <a:off x="4023360" y="2672048"/>
        <a:ext cx="7133299" cy="357528"/>
      </dsp:txXfrm>
    </dsp:sp>
    <dsp:sp modelId="{47B18923-B373-4736-9677-53FADAE94122}">
      <dsp:nvSpPr>
        <dsp:cNvPr id="0" name=""/>
        <dsp:cNvSpPr/>
      </dsp:nvSpPr>
      <dsp:spPr>
        <a:xfrm>
          <a:off x="0" y="2603181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2222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Audio</a:t>
          </a:r>
        </a:p>
      </dsp:txBody>
      <dsp:txXfrm>
        <a:off x="24177" y="2627358"/>
        <a:ext cx="3975006" cy="446908"/>
      </dsp:txXfrm>
    </dsp:sp>
    <dsp:sp modelId="{B6F0B05E-159D-45D1-8BCA-8E3C1C1631A6}">
      <dsp:nvSpPr>
        <dsp:cNvPr id="0" name=""/>
        <dsp:cNvSpPr/>
      </dsp:nvSpPr>
      <dsp:spPr>
        <a:xfrm rot="5400000">
          <a:off x="7401574" y="-205481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Current Sense / Analog Switch / Hot Swap / high side switch / electronic fuses</a:t>
          </a:r>
        </a:p>
      </dsp:txBody>
      <dsp:txXfrm rot="-5400000">
        <a:off x="4023360" y="3192074"/>
        <a:ext cx="7133299" cy="357528"/>
      </dsp:txXfrm>
    </dsp:sp>
    <dsp:sp modelId="{FB3CA12C-B3A1-431C-8FBE-360DAB3BE184}">
      <dsp:nvSpPr>
        <dsp:cNvPr id="0" name=""/>
        <dsp:cNvSpPr/>
      </dsp:nvSpPr>
      <dsp:spPr>
        <a:xfrm>
          <a:off x="0" y="3123207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26667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General Analog</a:t>
          </a:r>
        </a:p>
      </dsp:txBody>
      <dsp:txXfrm>
        <a:off x="24177" y="3147384"/>
        <a:ext cx="3975006" cy="446908"/>
      </dsp:txXfrm>
    </dsp:sp>
    <dsp:sp modelId="{376B095B-A5F9-4A0C-B124-CA2AB7CCF63C}">
      <dsp:nvSpPr>
        <dsp:cNvPr id="0" name=""/>
        <dsp:cNvSpPr/>
      </dsp:nvSpPr>
      <dsp:spPr>
        <a:xfrm rot="5400000">
          <a:off x="7401574" y="314544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Half Bridge Integrated Switch/Driver / 3-Phase Pre-driver / Step Motor Driver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/>
            <a:t>Smallest 3-Phase HVAC AECQ Driver</a:t>
          </a:r>
          <a:endParaRPr lang="en-US" sz="900" b="1" kern="1200" dirty="0"/>
        </a:p>
      </dsp:txBody>
      <dsp:txXfrm rot="-5400000">
        <a:off x="4023360" y="3712100"/>
        <a:ext cx="7133299" cy="357528"/>
      </dsp:txXfrm>
    </dsp:sp>
    <dsp:sp modelId="{113F0979-501A-4C9E-A7E9-8AB79908536C}">
      <dsp:nvSpPr>
        <dsp:cNvPr id="0" name=""/>
        <dsp:cNvSpPr/>
      </dsp:nvSpPr>
      <dsp:spPr>
        <a:xfrm>
          <a:off x="0" y="3643233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1111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Motor Driver</a:t>
          </a:r>
        </a:p>
      </dsp:txBody>
      <dsp:txXfrm>
        <a:off x="24177" y="3667410"/>
        <a:ext cx="3975006" cy="446908"/>
      </dsp:txXfrm>
    </dsp:sp>
    <dsp:sp modelId="{09517ED5-EFC8-4781-8D48-4A1A7D2BCDA0}">
      <dsp:nvSpPr>
        <dsp:cNvPr id="0" name=""/>
        <dsp:cNvSpPr/>
      </dsp:nvSpPr>
      <dsp:spPr>
        <a:xfrm rot="5400000">
          <a:off x="7401574" y="834570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kern="1200" dirty="0"/>
            <a:t>Rotational Position Sensing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1" kern="1200"/>
            <a:t>Revolutionary Method of Position Sensing – Coming Soon</a:t>
          </a:r>
          <a:endParaRPr lang="en-US" sz="900" b="1" kern="1200" dirty="0"/>
        </a:p>
      </dsp:txBody>
      <dsp:txXfrm rot="-5400000">
        <a:off x="4023360" y="4232126"/>
        <a:ext cx="7133299" cy="357528"/>
      </dsp:txXfrm>
    </dsp:sp>
    <dsp:sp modelId="{6B465761-45FE-487D-BC4A-9AD101C60E92}">
      <dsp:nvSpPr>
        <dsp:cNvPr id="0" name=""/>
        <dsp:cNvSpPr/>
      </dsp:nvSpPr>
      <dsp:spPr>
        <a:xfrm>
          <a:off x="0" y="4163259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35556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/>
            <a:t>Magnetic Sensor</a:t>
          </a:r>
        </a:p>
      </dsp:txBody>
      <dsp:txXfrm>
        <a:off x="24177" y="4187436"/>
        <a:ext cx="3975006" cy="446908"/>
      </dsp:txXfrm>
    </dsp:sp>
    <dsp:sp modelId="{FC2B76D3-4A49-4BA6-BE2B-B8D259E82FBB}">
      <dsp:nvSpPr>
        <dsp:cNvPr id="0" name=""/>
        <dsp:cNvSpPr/>
      </dsp:nvSpPr>
      <dsp:spPr>
        <a:xfrm rot="5400000">
          <a:off x="7401574" y="1354596"/>
          <a:ext cx="396210" cy="71526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17145" rIns="34290" bIns="17145" numCol="1" spcCol="1270" anchor="ctr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kern="1200"/>
            <a:t>Stackable Battery Monitor</a:t>
          </a:r>
          <a:endParaRPr lang="en-US" sz="900" b="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900" b="0" kern="1200" dirty="0"/>
            <a:t>Active Cell Balancing – Cell-to-Cell and Module-to-Module</a:t>
          </a:r>
        </a:p>
      </dsp:txBody>
      <dsp:txXfrm rot="-5400000">
        <a:off x="4023360" y="4752152"/>
        <a:ext cx="7133299" cy="357528"/>
      </dsp:txXfrm>
    </dsp:sp>
    <dsp:sp modelId="{0A0A1760-98BC-416D-89E0-134C8E2BA12F}">
      <dsp:nvSpPr>
        <dsp:cNvPr id="0" name=""/>
        <dsp:cNvSpPr/>
      </dsp:nvSpPr>
      <dsp:spPr>
        <a:xfrm>
          <a:off x="0" y="4683285"/>
          <a:ext cx="4023360" cy="495262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41910" rIns="83820" bIns="4191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0" kern="1200"/>
            <a:t>Battery Management</a:t>
          </a:r>
          <a:endParaRPr lang="en-US" sz="2200" b="0" kern="1200" dirty="0"/>
        </a:p>
      </dsp:txBody>
      <dsp:txXfrm>
        <a:off x="24177" y="4707462"/>
        <a:ext cx="3975006" cy="446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type="round2SameRect" r:blip="" rot="90">
                    <dgm:adjLst/>
                  </dgm:shape>
                </dgm:if>
                <dgm:else name="Name12">
                  <dgm:shape xmlns:r="http://schemas.openxmlformats.org/officeDocument/2006/relationships" type="round2SameRect" r:blip="" rot="-90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FA162-0E37-43EE-AC74-4AC08DCA48C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36B4D0-E23F-4E87-86B5-E5B8BA1E14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Sensors</a:t>
            </a:r>
            <a:r>
              <a:rPr lang="en-US" baseline="0" dirty="0"/>
              <a:t> – in dev now, AECQ planned for 2017, sensing to within degrees (12 bits)</a:t>
            </a:r>
            <a:endParaRPr lang="en-US" baseline="0" dirty="0"/>
          </a:p>
          <a:p>
            <a:r>
              <a:rPr lang="en-US" baseline="0" dirty="0"/>
              <a:t>We believe this will be “very big” in </a:t>
            </a:r>
            <a:r>
              <a:rPr lang="en-US" baseline="0"/>
              <a:t>the future</a:t>
            </a:r>
            <a:endParaRPr lang="en-US" baseline="0"/>
          </a:p>
          <a:p>
            <a:endParaRPr lang="en-US" baseline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72C1B-78C8-4D52-9908-84AE492E401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2BAB01-4D53-46C7-9B57-162B97DAC54E}" type="slidenum">
              <a:rPr lang="zh-CN" altLang="en-US" smtClean="0"/>
            </a:fld>
            <a:endParaRPr lang="zh-CN" altLang="en-US"/>
          </a:p>
        </p:txBody>
      </p:sp>
      <p:sp>
        <p:nvSpPr>
          <p:cNvPr id="9" name="Rectangle 37"/>
          <p:cNvSpPr>
            <a:spLocks noChangeArrowheads="1"/>
          </p:cNvSpPr>
          <p:nvPr userDrawn="1"/>
        </p:nvSpPr>
        <p:spPr bwMode="auto">
          <a:xfrm>
            <a:off x="-14877" y="765266"/>
            <a:ext cx="12206876" cy="45719"/>
          </a:xfrm>
          <a:prstGeom prst="rect">
            <a:avLst/>
          </a:prstGeom>
          <a:solidFill>
            <a:srgbClr val="0030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accent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sz="1800" kern="0">
              <a:solidFill>
                <a:sysClr val="windowText" lastClr="000000"/>
              </a:solidFill>
            </a:endParaRPr>
          </a:p>
        </p:txBody>
      </p:sp>
      <p:pic>
        <p:nvPicPr>
          <p:cNvPr id="10" name="Picture 6" descr="get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9312" y="1"/>
            <a:ext cx="1035307" cy="752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66360" y="203284"/>
            <a:ext cx="6096000" cy="521208"/>
          </a:xfrm>
          <a:prstGeom prst="rect">
            <a:avLst/>
          </a:prstGeom>
          <a:solidFill>
            <a:srgbClr val="1C6CFF"/>
          </a:solidFill>
        </p:spPr>
        <p:txBody>
          <a:bodyPr anchor="ctr"/>
          <a:lstStyle>
            <a:lvl1pPr>
              <a:defRPr sz="28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Slide 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0D5B3-D389-4381-83EA-F41F41FF08D9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70B658-5591-47C5-A2DF-696E568CBE2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9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2.jpeg"/><Relationship Id="rId1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7" Type="http://schemas.openxmlformats.org/officeDocument/2006/relationships/image" Target="../media/image42.pn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44.jpeg"/><Relationship Id="rId3" Type="http://schemas.openxmlformats.org/officeDocument/2006/relationships/hyperlink" Target="http://www.guyuehome.com/wp-content/uploads/2017/01/Image.jpg" TargetMode="External"/><Relationship Id="rId2" Type="http://schemas.openxmlformats.org/officeDocument/2006/relationships/image" Target="../media/image43.png"/><Relationship Id="rId1" Type="http://schemas.openxmlformats.org/officeDocument/2006/relationships/hyperlink" Target="http://www.guyuehome.com/wp-content/uploads/2017/01/Image2-1.png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1" Type="http://schemas.openxmlformats.org/officeDocument/2006/relationships/oleObject" Target="../embeddings/oleObject1.bin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10.emf"/><Relationship Id="rId5" Type="http://schemas.openxmlformats.org/officeDocument/2006/relationships/image" Target="../media/image9.png"/><Relationship Id="rId4" Type="http://schemas.openxmlformats.org/officeDocument/2006/relationships/image" Target="../media/image8.emf"/><Relationship Id="rId3" Type="http://schemas.openxmlformats.org/officeDocument/2006/relationships/image" Target="../media/image7.emf"/><Relationship Id="rId2" Type="http://schemas.openxmlformats.org/officeDocument/2006/relationships/image" Target="../media/image6.png"/><Relationship Id="rId1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3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2"/>
          <p:cNvSpPr txBox="1"/>
          <p:nvPr/>
        </p:nvSpPr>
        <p:spPr>
          <a:xfrm>
            <a:off x="4311135" y="4238063"/>
            <a:ext cx="4608512" cy="158417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WHUT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杨胜兵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18971281679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1055"/>
          <p:cNvSpPr>
            <a:spLocks noChangeArrowheads="1"/>
          </p:cNvSpPr>
          <p:nvPr/>
        </p:nvSpPr>
        <p:spPr bwMode="auto">
          <a:xfrm>
            <a:off x="1622513" y="1296378"/>
            <a:ext cx="9170135" cy="1952926"/>
          </a:xfrm>
          <a:prstGeom prst="rect">
            <a:avLst/>
          </a:prstGeom>
          <a:solidFill>
            <a:srgbClr val="00307E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3" name="Rectangle 7"/>
          <p:cNvSpPr txBox="1">
            <a:spLocks noChangeArrowheads="1"/>
          </p:cNvSpPr>
          <p:nvPr/>
        </p:nvSpPr>
        <p:spPr bwMode="auto">
          <a:xfrm>
            <a:off x="1465580" y="1612265"/>
            <a:ext cx="9494520" cy="1322070"/>
          </a:xfrm>
          <a:prstGeom prst="rect">
            <a:avLst/>
          </a:prstGeom>
          <a:noFill/>
          <a:ln>
            <a:noFill/>
          </a:ln>
          <a:effectLst>
            <a:outerShdw dist="45791" dir="2021404" algn="ctr" rotWithShape="0">
              <a:srgbClr val="00000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b="1">
                <a:solidFill>
                  <a:schemeClr val="bg1"/>
                </a:solidFill>
                <a:effectLst/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5pPr>
            <a:lvl6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6pPr>
            <a:lvl7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7pPr>
            <a:lvl8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8pPr>
            <a:lvl9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黑体" panose="02010609060101010101" pitchFamily="2" charset="-122"/>
              </a:defRPr>
            </a:lvl9pPr>
          </a:lstStyle>
          <a:p>
            <a:pPr algn="ctr">
              <a:defRPr/>
            </a:pPr>
            <a:r>
              <a:rPr b="0" dirty="0" smtClean="0"/>
              <a:t>传统汽车电子电气架构与无人机驾驶汽车电子电气架构的演变</a:t>
            </a:r>
            <a:endParaRPr b="0" dirty="0" smtClean="0"/>
          </a:p>
        </p:txBody>
      </p:sp>
      <p:sp>
        <p:nvSpPr>
          <p:cNvPr id="5" name="Line 1057"/>
          <p:cNvSpPr>
            <a:spLocks noChangeShapeType="1"/>
          </p:cNvSpPr>
          <p:nvPr/>
        </p:nvSpPr>
        <p:spPr bwMode="auto">
          <a:xfrm>
            <a:off x="491899" y="0"/>
            <a:ext cx="0" cy="685800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6" name="Line 1056"/>
          <p:cNvSpPr>
            <a:spLocks noChangeShapeType="1"/>
          </p:cNvSpPr>
          <p:nvPr/>
        </p:nvSpPr>
        <p:spPr bwMode="auto">
          <a:xfrm>
            <a:off x="2516777" y="6497459"/>
            <a:ext cx="9170135" cy="0"/>
          </a:xfrm>
          <a:prstGeom prst="line">
            <a:avLst/>
          </a:prstGeom>
          <a:noFill/>
          <a:ln w="57150">
            <a:solidFill>
              <a:srgbClr val="FF9900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>
              <a:defRPr/>
            </a:pPr>
            <a:endParaRPr lang="zh-CN" altLang="en-US" kern="0">
              <a:solidFill>
                <a:sysClr val="windowText" lastClr="000000"/>
              </a:solidFill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311135" y="5727553"/>
            <a:ext cx="3290055" cy="365125"/>
          </a:xfrm>
        </p:spPr>
        <p:txBody>
          <a:bodyPr/>
          <a:lstStyle/>
          <a:p>
            <a:r>
              <a:rPr lang="en-US" altLang="zh-CN" sz="2000" smtClean="0">
                <a:solidFill>
                  <a:schemeClr val="tx1"/>
                </a:solidFill>
                <a:latin typeface="+mn-ea"/>
              </a:rPr>
              <a:t>2019-12-19</a:t>
            </a:r>
            <a:endParaRPr lang="en-US" altLang="zh-CN" sz="2000" dirty="0" smtClean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img-blog.csdn.net/20180626141633593?watermark/2/text/aHR0cHM6Ly9ibG9nLmNzZG4ubmV0L2xueWFpZ3NtMDExMA==/font/5a6L5L2T/fontsize/400/fill/I0JBQkFCMA==/dissolve/7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863" y="872021"/>
            <a:ext cx="9312848" cy="5985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93818" y="0"/>
            <a:ext cx="8281460" cy="671430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8" y="913416"/>
            <a:ext cx="11778863" cy="5619904"/>
          </a:xfrm>
          <a:prstGeom prst="rect">
            <a:avLst/>
          </a:prstGeom>
        </p:spPr>
      </p:pic>
      <p:sp>
        <p:nvSpPr>
          <p:cNvPr id="5" name="标题 1"/>
          <p:cNvSpPr txBox="1"/>
          <p:nvPr/>
        </p:nvSpPr>
        <p:spPr>
          <a:xfrm>
            <a:off x="1364974" y="1"/>
            <a:ext cx="2952205" cy="71909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err="1"/>
              <a:t>Cpu</a:t>
            </a:r>
            <a:r>
              <a:rPr lang="zh-CN" altLang="en-US" dirty="0"/>
              <a:t>底层库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 rotWithShape="1">
          <a:blip r:embed="rId1"/>
          <a:srcRect b="6753"/>
          <a:stretch>
            <a:fillRect/>
          </a:stretch>
        </p:blipFill>
        <p:spPr bwMode="auto">
          <a:xfrm>
            <a:off x="455321" y="928582"/>
            <a:ext cx="11060819" cy="5723255"/>
          </a:xfrm>
          <a:prstGeom prst="rect">
            <a:avLst/>
          </a:prstGeom>
          <a:ln>
            <a:noFill/>
          </a:ln>
        </p:spPr>
      </p:pic>
      <p:sp>
        <p:nvSpPr>
          <p:cNvPr id="5" name="标题 1"/>
          <p:cNvSpPr txBox="1"/>
          <p:nvPr/>
        </p:nvSpPr>
        <p:spPr>
          <a:xfrm>
            <a:off x="583096" y="93694"/>
            <a:ext cx="7673009" cy="271770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常用功能单元库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94" t="14287" r="31581" b="8484"/>
          <a:stretch>
            <a:fillRect/>
          </a:stretch>
        </p:blipFill>
        <p:spPr bwMode="auto">
          <a:xfrm>
            <a:off x="3349401" y="863426"/>
            <a:ext cx="7649905" cy="5994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内容占位符 2"/>
          <p:cNvSpPr txBox="1"/>
          <p:nvPr/>
        </p:nvSpPr>
        <p:spPr>
          <a:xfrm>
            <a:off x="305629" y="980679"/>
            <a:ext cx="3293140" cy="43513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/>
          </a:p>
          <a:p>
            <a:r>
              <a:rPr lang="en-US" altLang="zh-CN" dirty="0"/>
              <a:t>CCP</a:t>
            </a:r>
            <a:endParaRPr lang="en-US" altLang="zh-CN" dirty="0"/>
          </a:p>
          <a:p>
            <a:r>
              <a:rPr lang="en-US" altLang="zh-CN" dirty="0"/>
              <a:t>UDS  OBD</a:t>
            </a:r>
            <a:endParaRPr lang="en-US" altLang="zh-CN" dirty="0"/>
          </a:p>
          <a:p>
            <a:r>
              <a:rPr lang="en-US" altLang="zh-CN" dirty="0"/>
              <a:t>Bootloader</a:t>
            </a:r>
            <a:endParaRPr lang="en-US" altLang="zh-CN" dirty="0"/>
          </a:p>
          <a:p>
            <a:r>
              <a:rPr lang="en-US" altLang="zh-CN" dirty="0"/>
              <a:t>CALIBRATION</a:t>
            </a:r>
            <a:endParaRPr lang="en-US" altLang="zh-CN" dirty="0"/>
          </a:p>
          <a:p>
            <a:r>
              <a:rPr lang="en-US" altLang="zh-CN" dirty="0"/>
              <a:t>TASK SCHEDULER</a:t>
            </a:r>
            <a:endParaRPr lang="en-US" altLang="zh-CN" dirty="0"/>
          </a:p>
          <a:p>
            <a:r>
              <a:rPr lang="en-US" altLang="zh-CN" dirty="0"/>
              <a:t>VARIABLES</a:t>
            </a:r>
            <a:endParaRPr lang="zh-CN" altLang="en-US" dirty="0"/>
          </a:p>
        </p:txBody>
      </p:sp>
      <p:sp>
        <p:nvSpPr>
          <p:cNvPr id="6" name="标题 1"/>
          <p:cNvSpPr txBox="1"/>
          <p:nvPr/>
        </p:nvSpPr>
        <p:spPr>
          <a:xfrm>
            <a:off x="161525" y="365125"/>
            <a:ext cx="3581351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56841" y="130907"/>
            <a:ext cx="30572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/>
              <a:t>应用开发工具库</a:t>
            </a:r>
            <a:endParaRPr lang="zh-CN" altLang="en-US" sz="3200" b="1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/>
          <a:srcRect l="5958" t="15803" r="32900" b="14197"/>
          <a:stretch>
            <a:fillRect/>
          </a:stretch>
        </p:blipFill>
        <p:spPr>
          <a:xfrm>
            <a:off x="0" y="1162594"/>
            <a:ext cx="6048103" cy="549293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8529"/>
            <a:ext cx="1111213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0070C0"/>
                </a:solidFill>
              </a:rPr>
              <a:t>平台化</a:t>
            </a:r>
            <a:r>
              <a:rPr lang="en-US" altLang="zh-CN" sz="2800" dirty="0" smtClean="0">
                <a:solidFill>
                  <a:srgbClr val="0070C0"/>
                </a:solidFill>
              </a:rPr>
              <a:t>—</a:t>
            </a:r>
            <a:r>
              <a:rPr lang="zh-CN" altLang="en-US" sz="2800" dirty="0" smtClean="0">
                <a:solidFill>
                  <a:srgbClr val="0070C0"/>
                </a:solidFill>
              </a:rPr>
              <a:t>模块化</a:t>
            </a:r>
            <a:r>
              <a:rPr lang="en-US" altLang="zh-CN" sz="2800" dirty="0">
                <a:solidFill>
                  <a:srgbClr val="0070C0"/>
                </a:solidFill>
              </a:rPr>
              <a:t>— </a:t>
            </a:r>
            <a:r>
              <a:rPr lang="en-US" altLang="zh-CN" sz="2800" dirty="0" smtClean="0">
                <a:solidFill>
                  <a:srgbClr val="0070C0"/>
                </a:solidFill>
              </a:rPr>
              <a:t>EE</a:t>
            </a:r>
            <a:endParaRPr lang="zh-CN" altLang="en-US" sz="2800" dirty="0">
              <a:solidFill>
                <a:srgbClr val="0070C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l="47825" t="21696" r="6193" b="7768"/>
          <a:stretch>
            <a:fillRect/>
          </a:stretch>
        </p:blipFill>
        <p:spPr>
          <a:xfrm>
            <a:off x="5822983" y="1162595"/>
            <a:ext cx="6369017" cy="5492931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1999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14" y="-315321"/>
            <a:ext cx="11652095" cy="717332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0" y="890013"/>
            <a:ext cx="10913850" cy="59178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4171" y="0"/>
            <a:ext cx="1053737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/>
              <a:t>汽车电子电气架构正朝着满足用户个人数字生活需求的方向演变，其核心逻辑是基于“</a:t>
            </a:r>
            <a:r>
              <a:rPr lang="en-US" altLang="zh-CN" sz="2800" dirty="0" err="1"/>
              <a:t>MaaS</a:t>
            </a:r>
            <a:r>
              <a:rPr lang="en-US" altLang="zh-CN" sz="2800" dirty="0"/>
              <a:t>”</a:t>
            </a:r>
            <a:r>
              <a:rPr lang="zh-CN" altLang="en-US" sz="2800" dirty="0"/>
              <a:t>（出行即服务）的理念。</a:t>
            </a:r>
            <a:r>
              <a:rPr lang="zh-CN" altLang="en-US" dirty="0"/>
              <a:t>　</a:t>
            </a: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677" y="194703"/>
            <a:ext cx="10508108" cy="654810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279576" y="83619"/>
            <a:ext cx="74422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sp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30000"/>
              </a:spcAft>
              <a:buClr>
                <a:srgbClr val="002D66"/>
              </a:buClr>
              <a:buFont typeface="Wingdings" panose="05000000000000000000" pitchFamily="2" charset="2"/>
              <a:defRPr sz="28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n-lt"/>
                <a:ea typeface="+mn-ea"/>
                <a:cs typeface="+mn-cs"/>
              </a:defRPr>
            </a:lvl1pPr>
            <a:lvl2pPr marL="371475" indent="-3702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anose="05000000000000000000" pitchFamily="2" charset="2"/>
              <a:buChar char="l"/>
              <a:defRPr b="1">
                <a:solidFill>
                  <a:schemeClr val="tx1"/>
                </a:solidFill>
                <a:latin typeface="+mn-lt"/>
                <a:ea typeface="+mn-ea"/>
              </a:defRPr>
            </a:lvl2pPr>
            <a:lvl3pPr marL="742950" indent="-3702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–"/>
              <a:defRPr b="1">
                <a:solidFill>
                  <a:schemeClr val="tx1"/>
                </a:solidFill>
                <a:latin typeface="+mn-lt"/>
                <a:ea typeface="+mn-ea"/>
              </a:defRPr>
            </a:lvl3pPr>
            <a:lvl4pPr marL="1050925" indent="-30670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>
                <a:solidFill>
                  <a:schemeClr val="tx1"/>
                </a:solidFill>
                <a:latin typeface="+mn-lt"/>
                <a:ea typeface="+mn-ea"/>
              </a:defRPr>
            </a:lvl4pPr>
            <a:lvl5pPr marL="1828800" algn="l" rtl="0" eaLnBrk="0" fontAlgn="base" hangingPunct="0">
              <a:lnSpc>
                <a:spcPts val="2000"/>
              </a:lnSpc>
              <a:spcBef>
                <a:spcPts val="2000"/>
              </a:spcBef>
              <a:spcAft>
                <a:spcPct val="0"/>
              </a:spcAft>
              <a:buClr>
                <a:schemeClr val="tx1"/>
              </a:buClr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5pPr>
            <a:lvl6pPr marL="2286000" algn="l" rtl="0" eaLnBrk="0" fontAlgn="base" hangingPunct="0">
              <a:lnSpc>
                <a:spcPts val="2000"/>
              </a:lnSpc>
              <a:spcBef>
                <a:spcPts val="2000"/>
              </a:spcBef>
              <a:spcAft>
                <a:spcPct val="0"/>
              </a:spcAft>
              <a:buClr>
                <a:schemeClr val="tx1"/>
              </a:buClr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6pPr>
            <a:lvl7pPr marL="2743200" algn="l" rtl="0" eaLnBrk="0" fontAlgn="base" hangingPunct="0">
              <a:lnSpc>
                <a:spcPts val="2000"/>
              </a:lnSpc>
              <a:spcBef>
                <a:spcPts val="2000"/>
              </a:spcBef>
              <a:spcAft>
                <a:spcPct val="0"/>
              </a:spcAft>
              <a:buClr>
                <a:schemeClr val="tx1"/>
              </a:buClr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7pPr>
            <a:lvl8pPr marL="3200400" algn="l" rtl="0" eaLnBrk="0" fontAlgn="base" hangingPunct="0">
              <a:lnSpc>
                <a:spcPts val="2000"/>
              </a:lnSpc>
              <a:spcBef>
                <a:spcPts val="2000"/>
              </a:spcBef>
              <a:spcAft>
                <a:spcPct val="0"/>
              </a:spcAft>
              <a:buClr>
                <a:schemeClr val="tx1"/>
              </a:buClr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8pPr>
            <a:lvl9pPr marL="3657600" algn="l" rtl="0" eaLnBrk="0" fontAlgn="base" hangingPunct="0">
              <a:lnSpc>
                <a:spcPts val="2000"/>
              </a:lnSpc>
              <a:spcBef>
                <a:spcPts val="2000"/>
              </a:spcBef>
              <a:spcAft>
                <a:spcPct val="0"/>
              </a:spcAft>
              <a:buClr>
                <a:schemeClr val="tx1"/>
              </a:buClr>
              <a:buChar char="•"/>
              <a:defRPr sz="17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ctr">
              <a:spcAft>
                <a:spcPct val="0"/>
              </a:spcAft>
              <a:buClrTx/>
              <a:buFontTx/>
              <a:buNone/>
              <a:defRPr/>
            </a:pPr>
            <a:r>
              <a:rPr lang="en-US" altLang="zh-CN" sz="3200" b="0" kern="0" dirty="0" smtClean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b="0" kern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AutoShape 6"/>
          <p:cNvSpPr>
            <a:spLocks noChangeArrowheads="1"/>
          </p:cNvSpPr>
          <p:nvPr/>
        </p:nvSpPr>
        <p:spPr bwMode="auto">
          <a:xfrm>
            <a:off x="1638242" y="3158892"/>
            <a:ext cx="8902118" cy="473156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 algn="just">
              <a:lnSpc>
                <a:spcPts val="2000"/>
              </a:lnSpc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三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微内核、全场景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分布式全技术栈操作系统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1638242" y="4070827"/>
            <a:ext cx="8918740" cy="442989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四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异构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平台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\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部署、</a:t>
            </a:r>
            <a:r>
              <a:rPr lang="zh-CN" altLang="en-US" sz="2400" kern="0" dirty="0" smtClean="0">
                <a:solidFill>
                  <a:srgbClr val="FFFF00"/>
                </a:solidFill>
              </a:rPr>
              <a:t>电源功耗</a:t>
            </a:r>
            <a:endParaRPr lang="zh-CN" altLang="zh-CN" sz="2400" kern="100" dirty="0">
              <a:solidFill>
                <a:srgbClr val="FFFF00"/>
              </a:solidFill>
            </a:endParaRP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652182" y="4952595"/>
            <a:ext cx="8902118" cy="473157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五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大数据分析、在线算法调试、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OTA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652182" y="5864530"/>
            <a:ext cx="8914694" cy="470644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 algn="just">
              <a:lnSpc>
                <a:spcPts val="2000"/>
              </a:lnSpc>
              <a:spcAft>
                <a:spcPts val="0"/>
              </a:spcAft>
            </a:pP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六、重构中机遇与挑战并存，主动应对勇者胜！</a:t>
            </a:r>
            <a:endParaRPr lang="zh-CN" altLang="zh-CN" sz="2400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AutoShape 6"/>
          <p:cNvSpPr>
            <a:spLocks noChangeArrowheads="1"/>
          </p:cNvSpPr>
          <p:nvPr/>
        </p:nvSpPr>
        <p:spPr bwMode="auto">
          <a:xfrm>
            <a:off x="1625666" y="1397726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一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en-US" altLang="zh-CN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AI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时代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NEW EE structure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，从</a:t>
            </a:r>
            <a:r>
              <a:rPr lang="en-US" altLang="zh-CN" sz="2400" kern="0" dirty="0">
                <a:solidFill>
                  <a:schemeClr val="bg1"/>
                </a:solidFill>
              </a:rPr>
              <a:t>EE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CC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1638242" y="2338253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1" name="组合 14"/>
          <p:cNvGrpSpPr/>
          <p:nvPr/>
        </p:nvGrpSpPr>
        <p:grpSpPr>
          <a:xfrm>
            <a:off x="654050" y="1222693"/>
            <a:ext cx="10883900" cy="4745037"/>
            <a:chOff x="685" y="1265"/>
            <a:chExt cx="17898" cy="9297"/>
          </a:xfrm>
        </p:grpSpPr>
        <p:cxnSp>
          <p:nvCxnSpPr>
            <p:cNvPr id="12292" name="直接箭头连接符 15"/>
            <p:cNvCxnSpPr/>
            <p:nvPr/>
          </p:nvCxnSpPr>
          <p:spPr>
            <a:xfrm>
              <a:off x="9551" y="2102"/>
              <a:ext cx="0" cy="2912"/>
            </a:xfrm>
            <a:prstGeom prst="straightConnector1">
              <a:avLst/>
            </a:prstGeom>
            <a:ln w="28575" cap="flat" cmpd="sng">
              <a:solidFill>
                <a:srgbClr val="7F7F7F"/>
              </a:solidFill>
              <a:prstDash val="solid"/>
              <a:headEnd type="none" w="med" len="med"/>
              <a:tailEnd type="triangle" w="med" len="med"/>
            </a:ln>
          </p:spPr>
        </p:cxnSp>
        <p:sp>
          <p:nvSpPr>
            <p:cNvPr id="17" name="右箭头 16"/>
            <p:cNvSpPr/>
            <p:nvPr/>
          </p:nvSpPr>
          <p:spPr>
            <a:xfrm>
              <a:off x="7860" y="5730"/>
              <a:ext cx="579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8" name="右箭头 17"/>
            <p:cNvSpPr/>
            <p:nvPr/>
          </p:nvSpPr>
          <p:spPr>
            <a:xfrm>
              <a:off x="3226" y="8064"/>
              <a:ext cx="1531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右箭头 18"/>
            <p:cNvSpPr/>
            <p:nvPr/>
          </p:nvSpPr>
          <p:spPr>
            <a:xfrm>
              <a:off x="3226" y="6840"/>
              <a:ext cx="1531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右箭头 19"/>
            <p:cNvSpPr/>
            <p:nvPr/>
          </p:nvSpPr>
          <p:spPr>
            <a:xfrm>
              <a:off x="4016" y="5729"/>
              <a:ext cx="819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右箭头 20"/>
            <p:cNvSpPr/>
            <p:nvPr/>
          </p:nvSpPr>
          <p:spPr>
            <a:xfrm>
              <a:off x="3939" y="4431"/>
              <a:ext cx="819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右箭头 21"/>
            <p:cNvSpPr/>
            <p:nvPr/>
          </p:nvSpPr>
          <p:spPr>
            <a:xfrm>
              <a:off x="3226" y="3245"/>
              <a:ext cx="1531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685" y="1265"/>
              <a:ext cx="17898" cy="864"/>
            </a:xfrm>
            <a:prstGeom prst="rect">
              <a:avLst/>
            </a:prstGeom>
            <a:solidFill>
              <a:srgbClr val="C00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云端：为汽车提供远程动态、管制、堵车、维修；</a:t>
              </a: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OTA</a:t>
              </a: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、算法更新和后台监控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86" y="2243"/>
              <a:ext cx="17897" cy="7115"/>
            </a:xfrm>
            <a:prstGeom prst="rect">
              <a:avLst/>
            </a:prstGeom>
            <a:noFill/>
            <a:ln w="38100" cap="flat" cmpd="sng" algn="ctr">
              <a:solidFill>
                <a:srgbClr val="C00000"/>
              </a:solidFill>
              <a:prstDash val="soli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982" y="3171"/>
              <a:ext cx="2245" cy="86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视觉传感器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982" y="4256"/>
              <a:ext cx="2957" cy="1158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LIDAR</a:t>
              </a:r>
              <a:r>
                <a:rPr kumimoji="0" lang="zh-CN" altLang="en-US" sz="1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雷达传感器</a:t>
              </a:r>
              <a:endParaRPr kumimoji="0" lang="zh-CN" altLang="en-US" sz="1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982" y="6840"/>
              <a:ext cx="2245" cy="86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定位传感器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982" y="8007"/>
              <a:ext cx="2245" cy="86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IMU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4758" y="3207"/>
              <a:ext cx="734" cy="566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数据接收层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5689" y="3207"/>
              <a:ext cx="734" cy="566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数据处理层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982" y="5645"/>
              <a:ext cx="3052" cy="894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毫米波</a:t>
              </a:r>
              <a:r>
                <a: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雷达传感器</a:t>
              </a:r>
              <a:endParaRPr kumimoji="0" lang="zh-CN" alt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2" name="矩形 31"/>
            <p:cNvSpPr/>
            <p:nvPr/>
          </p:nvSpPr>
          <p:spPr>
            <a:xfrm>
              <a:off x="1889" y="9682"/>
              <a:ext cx="2869" cy="866"/>
            </a:xfrm>
            <a:prstGeom prst="rect">
              <a:avLst/>
            </a:prstGeom>
            <a:solidFill>
              <a:sysClr val="windowText" lastClr="000000">
                <a:lumMod val="65000"/>
                <a:lumOff val="3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感知层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8439" y="9681"/>
              <a:ext cx="2224" cy="867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定位</a:t>
              </a: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层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13456" y="9682"/>
              <a:ext cx="1679" cy="866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决层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16050" y="9682"/>
              <a:ext cx="2433" cy="866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控制层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5962" y="9472"/>
              <a:ext cx="2153" cy="1090"/>
            </a:xfrm>
            <a:prstGeom prst="rect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高精度地图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2313" name="直接连接符 36"/>
            <p:cNvCxnSpPr/>
            <p:nvPr/>
          </p:nvCxnSpPr>
          <p:spPr>
            <a:xfrm>
              <a:off x="6648" y="2264"/>
              <a:ext cx="0" cy="7085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14" name="直接连接符 37"/>
            <p:cNvCxnSpPr/>
            <p:nvPr/>
          </p:nvCxnSpPr>
          <p:spPr>
            <a:xfrm>
              <a:off x="12385" y="2238"/>
              <a:ext cx="0" cy="7085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cxnSp>
        <p:cxnSp>
          <p:nvCxnSpPr>
            <p:cNvPr id="12315" name="直接连接符 38"/>
            <p:cNvCxnSpPr/>
            <p:nvPr/>
          </p:nvCxnSpPr>
          <p:spPr>
            <a:xfrm>
              <a:off x="15749" y="2212"/>
              <a:ext cx="0" cy="7085"/>
            </a:xfrm>
            <a:prstGeom prst="line">
              <a:avLst/>
            </a:prstGeom>
            <a:ln w="38100" cap="flat" cmpd="sng">
              <a:solidFill>
                <a:srgbClr val="C00000"/>
              </a:solidFill>
              <a:prstDash val="solid"/>
              <a:headEnd type="none" w="med" len="med"/>
              <a:tailEnd type="none" w="med" len="med"/>
            </a:ln>
          </p:spPr>
        </p:cxnSp>
        <p:sp>
          <p:nvSpPr>
            <p:cNvPr id="40" name="矩形 39"/>
            <p:cNvSpPr/>
            <p:nvPr/>
          </p:nvSpPr>
          <p:spPr>
            <a:xfrm>
              <a:off x="6909" y="3301"/>
              <a:ext cx="917" cy="5666"/>
            </a:xfrm>
            <a:prstGeom prst="rect">
              <a:avLst/>
            </a:prstGeom>
            <a:solidFill>
              <a:sysClr val="windowText" lastClr="000000">
                <a:lumMod val="50000"/>
                <a:lumOff val="50000"/>
              </a:sysClr>
            </a:solidFill>
            <a:ln w="3810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多传感器数据融合</a:t>
              </a:r>
              <a:endPara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8552" y="6840"/>
              <a:ext cx="1824" cy="1396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静态驾驶姿势图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552" y="5033"/>
              <a:ext cx="1836" cy="1440"/>
            </a:xfrm>
            <a:prstGeom prst="rect">
              <a:avLst/>
            </a:prstGeom>
            <a:solidFill>
              <a:srgbClr val="C0504D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动态驾驶姿势图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1114" y="3302"/>
              <a:ext cx="994" cy="5665"/>
            </a:xfrm>
            <a:prstGeom prst="rect">
              <a:avLst/>
            </a:prstGeom>
            <a:solidFill>
              <a:srgbClr val="C0504D">
                <a:lumMod val="7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场景理解与处理方法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右箭头 43"/>
            <p:cNvSpPr/>
            <p:nvPr/>
          </p:nvSpPr>
          <p:spPr>
            <a:xfrm>
              <a:off x="10433" y="5704"/>
              <a:ext cx="579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右箭头 44"/>
            <p:cNvSpPr/>
            <p:nvPr/>
          </p:nvSpPr>
          <p:spPr>
            <a:xfrm>
              <a:off x="12215" y="5678"/>
              <a:ext cx="757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12322" name="直接箭头连接符 45"/>
            <p:cNvCxnSpPr>
              <a:stCxn id="36" idx="0"/>
              <a:endCxn id="41" idx="2"/>
            </p:cNvCxnSpPr>
            <p:nvPr/>
          </p:nvCxnSpPr>
          <p:spPr>
            <a:xfrm flipV="1">
              <a:off x="7038" y="8236"/>
              <a:ext cx="2425" cy="1236"/>
            </a:xfrm>
            <a:prstGeom prst="straightConnector1">
              <a:avLst/>
            </a:prstGeom>
            <a:ln w="9525" cap="flat" cmpd="sng">
              <a:solidFill>
                <a:srgbClr val="595959"/>
              </a:solidFill>
              <a:prstDash val="solid"/>
              <a:headEnd type="none" w="med" len="med"/>
              <a:tailEnd type="arrow" w="med" len="med"/>
            </a:ln>
          </p:spPr>
        </p:cxnSp>
        <p:sp>
          <p:nvSpPr>
            <p:cNvPr id="47" name="矩形 46"/>
            <p:cNvSpPr/>
            <p:nvPr/>
          </p:nvSpPr>
          <p:spPr>
            <a:xfrm>
              <a:off x="12972" y="3302"/>
              <a:ext cx="688" cy="5665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路径规划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13952" y="3301"/>
              <a:ext cx="688" cy="5666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行为决策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4730" y="3302"/>
              <a:ext cx="688" cy="5665"/>
            </a:xfrm>
            <a:prstGeom prst="rect">
              <a:avLst/>
            </a:prstGeom>
            <a:solidFill>
              <a:srgbClr val="FFC0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运动规划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0" name="右箭头 49"/>
            <p:cNvSpPr/>
            <p:nvPr/>
          </p:nvSpPr>
          <p:spPr>
            <a:xfrm>
              <a:off x="15533" y="5645"/>
              <a:ext cx="766" cy="809"/>
            </a:xfrm>
            <a:prstGeom prst="rightArrow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solidFill>
                <a:sysClr val="window" lastClr="FFFFFF">
                  <a:lumMod val="8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16299" y="3303"/>
              <a:ext cx="1935" cy="5664"/>
            </a:xfrm>
            <a:prstGeom prst="rect">
              <a:avLst/>
            </a:prstGeom>
            <a:solidFill>
              <a:srgbClr val="00B05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车辆控制系统</a:t>
              </a:r>
              <a:endPara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10242" name="直角三角形 3"/>
          <p:cNvSpPr>
            <a:spLocks noChangeArrowheads="1"/>
          </p:cNvSpPr>
          <p:nvPr/>
        </p:nvSpPr>
        <p:spPr bwMode="auto">
          <a:xfrm rot="5400000">
            <a:off x="112395" y="127000"/>
            <a:ext cx="264795" cy="273050"/>
          </a:xfrm>
          <a:prstGeom prst="rtTriangle">
            <a:avLst/>
          </a:prstGeom>
          <a:solidFill>
            <a:srgbClr val="0176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" t="14549" r="1274" b="10470"/>
          <a:stretch>
            <a:fillRect/>
          </a:stretch>
        </p:blipFill>
        <p:spPr>
          <a:xfrm>
            <a:off x="535577" y="731520"/>
            <a:ext cx="10724605" cy="6126480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640079" y="6873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 smtClean="0"/>
              <a:t>面向服务的差异化</a:t>
            </a:r>
            <a:r>
              <a:rPr lang="zh-CN" altLang="zh-CN" dirty="0" smtClean="0"/>
              <a:t>智能网联系统架构</a:t>
            </a:r>
            <a:endParaRPr lang="zh-CN" alt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6165" y="421469"/>
            <a:ext cx="1041980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/>
              <a:t> 徐直军：    对比</a:t>
            </a:r>
            <a:r>
              <a:rPr lang="zh-CN" altLang="en-US" b="1" dirty="0"/>
              <a:t>原来 </a:t>
            </a:r>
            <a:r>
              <a:rPr lang="en-US" altLang="zh-CN" b="1" dirty="0"/>
              <a:t>EE (</a:t>
            </a:r>
            <a:r>
              <a:rPr lang="zh-CN" altLang="en-US" b="1" dirty="0"/>
              <a:t>电子</a:t>
            </a:r>
            <a:r>
              <a:rPr lang="en-US" altLang="zh-CN" b="1" dirty="0"/>
              <a:t>+</a:t>
            </a:r>
            <a:r>
              <a:rPr lang="zh-CN" altLang="en-US" b="1" dirty="0"/>
              <a:t>电气）架构，</a:t>
            </a:r>
            <a:r>
              <a:rPr lang="en-US" altLang="zh-CN" b="1" dirty="0"/>
              <a:t>CC</a:t>
            </a:r>
            <a:r>
              <a:rPr lang="zh-CN" altLang="en-US" b="1" dirty="0"/>
              <a:t>（计算</a:t>
            </a:r>
            <a:r>
              <a:rPr lang="en-US" altLang="zh-CN" b="1" dirty="0"/>
              <a:t>+</a:t>
            </a:r>
            <a:r>
              <a:rPr lang="zh-CN" altLang="en-US" b="1" dirty="0"/>
              <a:t>通信）</a:t>
            </a:r>
            <a:r>
              <a:rPr lang="zh-CN" altLang="en-US" b="1" dirty="0" smtClean="0"/>
              <a:t>架构</a:t>
            </a:r>
            <a:r>
              <a:rPr lang="en-US" altLang="zh-CN" b="1" dirty="0" smtClean="0"/>
              <a:t> </a:t>
            </a:r>
            <a:r>
              <a:rPr lang="zh-CN" altLang="en-US" b="1" dirty="0" smtClean="0"/>
              <a:t>是必然</a:t>
            </a:r>
            <a:r>
              <a:rPr lang="en-US" altLang="zh-CN" b="1" dirty="0" smtClean="0"/>
              <a:t>,  AI</a:t>
            </a:r>
            <a:r>
              <a:rPr lang="zh-CN" altLang="en-US" b="1" dirty="0" smtClean="0"/>
              <a:t>时代</a:t>
            </a:r>
            <a:endParaRPr lang="en-US" altLang="zh-CN" dirty="0" smtClean="0">
              <a:solidFill>
                <a:srgbClr val="0070C0"/>
              </a:solidFill>
            </a:endParaRPr>
          </a:p>
          <a:p>
            <a:r>
              <a:rPr lang="zh-CN" altLang="en-US" dirty="0" smtClean="0">
                <a:solidFill>
                  <a:srgbClr val="0070C0"/>
                </a:solidFill>
              </a:rPr>
              <a:t>华为：</a:t>
            </a:r>
            <a:r>
              <a:rPr lang="zh-CN" altLang="en-US" dirty="0" smtClean="0"/>
              <a:t>人工智能</a:t>
            </a:r>
            <a:r>
              <a:rPr lang="zh-CN" altLang="en-US" dirty="0"/>
              <a:t>领域打造的是全栈、</a:t>
            </a:r>
            <a:r>
              <a:rPr lang="zh-CN" altLang="en-US" dirty="0">
                <a:solidFill>
                  <a:srgbClr val="FF0000"/>
                </a:solidFill>
              </a:rPr>
              <a:t>全场景</a:t>
            </a:r>
            <a:r>
              <a:rPr lang="zh-CN" altLang="en-US" dirty="0"/>
              <a:t>解决方案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全</a:t>
            </a:r>
            <a:r>
              <a:rPr lang="zh-CN" altLang="en-US" dirty="0"/>
              <a:t>场景</a:t>
            </a:r>
            <a:r>
              <a:rPr lang="zh-CN" altLang="en-US" u="sng" dirty="0"/>
              <a:t>就是我们从物联网、智能终端、边缘到云</a:t>
            </a:r>
            <a:r>
              <a:rPr lang="zh-CN" altLang="en-US" dirty="0"/>
              <a:t>，我们都有芯片和 </a:t>
            </a:r>
            <a:r>
              <a:rPr lang="en-US" altLang="zh-CN" dirty="0"/>
              <a:t>IP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全</a:t>
            </a:r>
            <a:r>
              <a:rPr lang="zh-CN" altLang="en-US" dirty="0"/>
              <a:t>栈包括基于达芬奇架构的芯片（</a:t>
            </a:r>
            <a:r>
              <a:rPr lang="en-US" altLang="zh-CN" dirty="0"/>
              <a:t>Ascend</a:t>
            </a:r>
            <a:r>
              <a:rPr lang="zh-CN" altLang="en-US" dirty="0"/>
              <a:t>（昇腾）），算子开发工具 </a:t>
            </a:r>
            <a:r>
              <a:rPr lang="en-US" altLang="zh-CN" dirty="0"/>
              <a:t>CANN</a:t>
            </a:r>
            <a:r>
              <a:rPr lang="zh-CN" altLang="en-US" dirty="0"/>
              <a:t>，计算框架 </a:t>
            </a:r>
            <a:r>
              <a:rPr lang="en-US" altLang="zh-CN" dirty="0" err="1"/>
              <a:t>MindSpore</a:t>
            </a:r>
            <a:r>
              <a:rPr lang="zh-CN" altLang="en-US" dirty="0"/>
              <a:t>，以及全流程应用使能 </a:t>
            </a:r>
            <a:r>
              <a:rPr lang="en-US" altLang="zh-CN" dirty="0" err="1"/>
              <a:t>ModelArts</a:t>
            </a:r>
            <a:r>
              <a:rPr lang="en-US" altLang="zh-CN" dirty="0"/>
              <a:t> </a:t>
            </a:r>
            <a:r>
              <a:rPr lang="zh-CN" altLang="en-US" dirty="0"/>
              <a:t>等全栈各层技术解决方案。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571" y="2452794"/>
            <a:ext cx="10058400" cy="4405206"/>
          </a:xfrm>
          <a:prstGeom prst="rect">
            <a:avLst/>
          </a:prstGeom>
        </p:spPr>
      </p:pic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1429723" y="0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一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en-US" altLang="zh-CN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AI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时代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NEW EE structure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，从</a:t>
            </a:r>
            <a:r>
              <a:rPr lang="en-US" altLang="zh-CN" sz="2400" kern="0" dirty="0">
                <a:solidFill>
                  <a:schemeClr val="bg1"/>
                </a:solidFill>
              </a:rPr>
              <a:t>EE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CC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2767" y="1436913"/>
            <a:ext cx="1075944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lucida Grande"/>
              </a:rPr>
              <a:t>比如在无人驾驶领域，无人汽车需要在高速移动状态下对周围环境做出快速反应。在此情况下，响应时间成为该项技术极其重要的指标。只有将时延控制在</a:t>
            </a:r>
            <a:r>
              <a:rPr lang="en-US" altLang="zh-CN" sz="2400" dirty="0">
                <a:solidFill>
                  <a:srgbClr val="000000"/>
                </a:solidFill>
                <a:latin typeface="lucida Grande"/>
              </a:rPr>
              <a:t>10</a:t>
            </a:r>
            <a:r>
              <a:rPr lang="zh-CN" altLang="en-US" sz="2400" dirty="0">
                <a:solidFill>
                  <a:srgbClr val="000000"/>
                </a:solidFill>
                <a:latin typeface="lucida Grande"/>
              </a:rPr>
              <a:t>毫秒之内，才有可能成功实现无人驾驶。要达到这种效率，就必须借助</a:t>
            </a:r>
            <a:r>
              <a:rPr lang="zh-CN" altLang="en-US" sz="2400" dirty="0">
                <a:solidFill>
                  <a:srgbClr val="FF0000"/>
                </a:solidFill>
                <a:latin typeface="lucida Grande"/>
              </a:rPr>
              <a:t>边缘计算</a:t>
            </a:r>
            <a:r>
              <a:rPr lang="zh-CN" altLang="en-US" sz="2400" dirty="0" smtClean="0">
                <a:solidFill>
                  <a:srgbClr val="000000"/>
                </a:solidFill>
                <a:latin typeface="lucida Grande"/>
              </a:rPr>
              <a:t>。</a:t>
            </a:r>
            <a:endParaRPr lang="en-US" altLang="zh-CN" sz="2400" dirty="0" smtClean="0"/>
          </a:p>
          <a:p>
            <a:endParaRPr lang="en-US" altLang="zh-CN" sz="2400" dirty="0"/>
          </a:p>
          <a:p>
            <a:r>
              <a:rPr lang="en-US" altLang="zh-CN" sz="2400" dirty="0" smtClean="0"/>
              <a:t>Arm </a:t>
            </a:r>
            <a:r>
              <a:rPr lang="zh-CN" altLang="en-US" sz="2400" dirty="0"/>
              <a:t>推出了多个从网络终端到云端的解决方案，包括 </a:t>
            </a:r>
            <a:r>
              <a:rPr lang="en-US" altLang="zh-CN" sz="2400" dirty="0"/>
              <a:t>Arm Project Trillium</a:t>
            </a:r>
            <a:r>
              <a:rPr lang="zh-CN" altLang="en-US" sz="2400" dirty="0"/>
              <a:t>、</a:t>
            </a:r>
            <a:r>
              <a:rPr lang="en-US" altLang="zh-CN" sz="2400" dirty="0"/>
              <a:t>Arm </a:t>
            </a:r>
            <a:r>
              <a:rPr lang="en-US" altLang="zh-CN" sz="2400" dirty="0" err="1"/>
              <a:t>Neoverse</a:t>
            </a:r>
            <a:r>
              <a:rPr lang="zh-CN" altLang="en-US" sz="2400" dirty="0"/>
              <a:t>、</a:t>
            </a:r>
            <a:r>
              <a:rPr lang="en-US" altLang="zh-CN" sz="2400" dirty="0"/>
              <a:t>Automotive Enhanced </a:t>
            </a:r>
            <a:r>
              <a:rPr lang="zh-CN" altLang="en-US" sz="2400" dirty="0"/>
              <a:t>汽车强化处理器、</a:t>
            </a:r>
            <a:r>
              <a:rPr lang="en-US" altLang="zh-CN" sz="2400" dirty="0"/>
              <a:t>Pelion </a:t>
            </a:r>
            <a:r>
              <a:rPr lang="zh-CN" altLang="en-US" sz="2400" dirty="0"/>
              <a:t>物联网平台。为下一代基础设施技术奠定基础，</a:t>
            </a:r>
            <a:r>
              <a:rPr lang="en-US" altLang="zh-CN" sz="2400" dirty="0"/>
              <a:t>Arm</a:t>
            </a:r>
            <a:r>
              <a:rPr lang="zh-CN" altLang="en-US" sz="2400" dirty="0"/>
              <a:t>此前已公布其</a:t>
            </a:r>
            <a:r>
              <a:rPr lang="en-US" altLang="zh-CN" sz="2400" dirty="0" err="1"/>
              <a:t>Neoverse</a:t>
            </a:r>
            <a:r>
              <a:rPr lang="zh-CN" altLang="en-US" sz="2400" dirty="0"/>
              <a:t>路线图，提到将在下一代</a:t>
            </a:r>
            <a:r>
              <a:rPr lang="en-US" altLang="zh-CN" sz="2400" dirty="0"/>
              <a:t>Zeus </a:t>
            </a:r>
            <a:r>
              <a:rPr lang="zh-CN" altLang="en-US" sz="2400" dirty="0"/>
              <a:t>平台中增加</a:t>
            </a:r>
            <a:r>
              <a:rPr lang="en-US" altLang="zh-CN" sz="2400" dirty="0"/>
              <a:t>bfloat16</a:t>
            </a:r>
            <a:r>
              <a:rPr lang="zh-CN" altLang="en-US" sz="2400" dirty="0"/>
              <a:t>支持，将能够更好利用</a:t>
            </a:r>
            <a:r>
              <a:rPr lang="en-US" altLang="zh-CN" sz="2400" dirty="0"/>
              <a:t>IP</a:t>
            </a:r>
            <a:r>
              <a:rPr lang="zh-CN" altLang="en-US" sz="2400" dirty="0"/>
              <a:t>开发能力支持</a:t>
            </a:r>
            <a:r>
              <a:rPr lang="en-US" altLang="zh-CN" sz="2400" dirty="0"/>
              <a:t>AI</a:t>
            </a:r>
            <a:r>
              <a:rPr lang="zh-CN" altLang="en-US" sz="2400" dirty="0"/>
              <a:t>计算需求，以从</a:t>
            </a:r>
            <a:r>
              <a:rPr lang="zh-CN" altLang="en-US" sz="2400" dirty="0">
                <a:solidFill>
                  <a:srgbClr val="FF0000"/>
                </a:solidFill>
              </a:rPr>
              <a:t>云端到边缘提供更加普适的计算</a:t>
            </a:r>
            <a:r>
              <a:rPr lang="zh-CN" altLang="en-US" sz="2400" dirty="0"/>
              <a:t>。</a:t>
            </a:r>
            <a:endParaRPr lang="zh-CN" altLang="en-US" sz="2400" dirty="0"/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1097280" y="176348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1" r="5809"/>
          <a:stretch>
            <a:fillRect/>
          </a:stretch>
        </p:blipFill>
        <p:spPr>
          <a:xfrm>
            <a:off x="0" y="953589"/>
            <a:ext cx="5969725" cy="56954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733" y="953589"/>
            <a:ext cx="5741400" cy="5551714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2733" y="0"/>
            <a:ext cx="105373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/>
              <a:t>从产业价值链整合角度而言，</a:t>
            </a:r>
            <a:r>
              <a:rPr lang="en-US" altLang="zh-CN" dirty="0" smtClean="0"/>
              <a:t>ECC</a:t>
            </a:r>
            <a:r>
              <a:rPr lang="zh-CN" altLang="en-US" dirty="0" smtClean="0"/>
              <a:t>提出了</a:t>
            </a:r>
            <a:r>
              <a:rPr lang="en-US" altLang="zh-CN" dirty="0" smtClean="0"/>
              <a:t>CROSS</a:t>
            </a:r>
            <a:r>
              <a:rPr lang="zh-CN" altLang="en-US" dirty="0" smtClean="0"/>
              <a:t>，即在敏捷联接（</a:t>
            </a:r>
            <a:r>
              <a:rPr lang="en-US" altLang="zh-CN" dirty="0" smtClean="0"/>
              <a:t>Connection</a:t>
            </a:r>
            <a:r>
              <a:rPr lang="zh-CN" altLang="en-US" dirty="0" smtClean="0"/>
              <a:t>）的基础上，实现实时业务（</a:t>
            </a:r>
            <a:r>
              <a:rPr lang="en-US" altLang="zh-CN" dirty="0" smtClean="0"/>
              <a:t>Real-time</a:t>
            </a:r>
            <a:r>
              <a:rPr lang="zh-CN" altLang="en-US" dirty="0" smtClean="0"/>
              <a:t>）、数据优化（</a:t>
            </a:r>
            <a:r>
              <a:rPr lang="en-US" altLang="zh-CN" dirty="0" smtClean="0"/>
              <a:t>Data Optimization</a:t>
            </a:r>
            <a:r>
              <a:rPr lang="zh-CN" altLang="en-US" dirty="0" smtClean="0"/>
              <a:t>）、应用智能（</a:t>
            </a:r>
            <a:r>
              <a:rPr lang="en-US" altLang="zh-CN" dirty="0" smtClean="0"/>
              <a:t>Smart</a:t>
            </a:r>
            <a:r>
              <a:rPr lang="zh-CN" altLang="en-US" dirty="0" smtClean="0"/>
              <a:t>）、安全与隐私保护（</a:t>
            </a:r>
            <a:r>
              <a:rPr lang="en-US" altLang="zh-CN" dirty="0" smtClean="0"/>
              <a:t>Security</a:t>
            </a:r>
            <a:r>
              <a:rPr lang="zh-CN" altLang="en-US" dirty="0" smtClean="0"/>
              <a:t>），为用户在网络</a:t>
            </a:r>
            <a:r>
              <a:rPr lang="zh-CN" altLang="en-US" dirty="0" smtClean="0">
                <a:solidFill>
                  <a:srgbClr val="FF0000"/>
                </a:solidFill>
              </a:rPr>
              <a:t>边缘侧</a:t>
            </a:r>
            <a:r>
              <a:rPr lang="zh-CN" altLang="en-US" dirty="0" smtClean="0"/>
              <a:t>带来价值和机会，也就是联盟成员要关注的重点。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3067969" y="5234633"/>
            <a:ext cx="29017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贴近用户与数据源的</a:t>
            </a:r>
            <a:r>
              <a:rPr lang="en-US" altLang="zh-CN" dirty="0"/>
              <a:t>IT</a:t>
            </a:r>
            <a:r>
              <a:rPr lang="zh-CN" altLang="en-US" dirty="0"/>
              <a:t>资源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775857" y="5757148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雷达数据采集算法处理、图像等边缘化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67969" y="6350898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</a:rPr>
              <a:t>城市交通调度微云化、量子化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893389" y="802727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" y="934128"/>
            <a:ext cx="12192001" cy="59396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928041" y="6140557"/>
            <a:ext cx="2618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/>
              <a:t>西安电子科技大学  仲</a:t>
            </a:r>
            <a:r>
              <a:rPr lang="zh-CN" altLang="en-US" dirty="0"/>
              <a:t>鸣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0" y="108529"/>
            <a:ext cx="11112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lucida Grande"/>
              </a:rPr>
              <a:t>雷达边缘计算</a:t>
            </a:r>
            <a:endParaRPr lang="zh-CN" altLang="en-US" sz="24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867989" y="108529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96239" y="835411"/>
            <a:ext cx="1111213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云天励飞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还带来了第二代自主知识产权的人工智能芯片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-DeepEye1000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，这是一款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异构多核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视觉分析</a:t>
            </a:r>
            <a:r>
              <a:rPr lang="en-US" altLang="zh-CN" dirty="0" err="1">
                <a:solidFill>
                  <a:srgbClr val="000000"/>
                </a:solidFill>
                <a:latin typeface="lucida Grande"/>
              </a:rPr>
              <a:t>SoC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芯片，内嵌一颗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自定义指令集神经网络处理器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。优必选科技的智能巡检机器人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ATRIS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（安巡士）搭载了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DeepEye1000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，可以连接到云天励飞构建的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数字城市大脑。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8" t="17847" r="16513" b="18856"/>
          <a:stretch>
            <a:fillRect/>
          </a:stretch>
        </p:blipFill>
        <p:spPr>
          <a:xfrm>
            <a:off x="1489166" y="1819229"/>
            <a:ext cx="8582297" cy="503877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00296" y="67505"/>
            <a:ext cx="808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lucida Grande"/>
              </a:rPr>
              <a:t>边缘计算中可以采用：</a:t>
            </a:r>
            <a:r>
              <a:rPr lang="zh-CN" altLang="en-US" sz="2800" u="sng" dirty="0" smtClean="0">
                <a:solidFill>
                  <a:srgbClr val="FF0000"/>
                </a:solidFill>
                <a:latin typeface="lucida Grande"/>
              </a:rPr>
              <a:t>自定义</a:t>
            </a:r>
            <a:r>
              <a:rPr lang="zh-CN" altLang="en-US" sz="2800" u="sng" dirty="0">
                <a:solidFill>
                  <a:srgbClr val="FF0000"/>
                </a:solidFill>
                <a:latin typeface="lucida Grande"/>
              </a:rPr>
              <a:t>指令集</a:t>
            </a:r>
            <a:r>
              <a:rPr lang="zh-CN" altLang="en-US" sz="2800" u="sng" dirty="0" smtClean="0">
                <a:solidFill>
                  <a:srgbClr val="FF0000"/>
                </a:solidFill>
                <a:latin typeface="lucida Grande"/>
              </a:rPr>
              <a:t>神经网络</a:t>
            </a:r>
            <a:r>
              <a:rPr lang="zh-CN" altLang="en-US" sz="2800" dirty="0" smtClean="0">
                <a:solidFill>
                  <a:srgbClr val="FF0000"/>
                </a:solidFill>
                <a:latin typeface="lucida Grande"/>
              </a:rPr>
              <a:t>算法</a:t>
            </a:r>
            <a:endParaRPr lang="zh-CN" altLang="en-US" sz="2800" dirty="0"/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155405" y="472124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01336"/>
            <a:ext cx="12192000" cy="5809269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4503" y="1528354"/>
            <a:ext cx="12191999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FF00"/>
                </a:solidFill>
                <a:latin typeface="lucida Grande"/>
              </a:rPr>
              <a:t>针对物联网场景下的主要目标群体“人”和“车”，旭日二代进行了大量的算法优化，在边缘端即可实现全视频结构化能力，可高效灵活地处理多类</a:t>
            </a:r>
            <a:r>
              <a:rPr lang="en-US" altLang="zh-CN" sz="2800" dirty="0">
                <a:solidFill>
                  <a:srgbClr val="FFFF00"/>
                </a:solidFill>
                <a:latin typeface="lucida Grande"/>
              </a:rPr>
              <a:t>AI</a:t>
            </a:r>
            <a:r>
              <a:rPr lang="zh-CN" altLang="en-US" sz="2800" dirty="0">
                <a:solidFill>
                  <a:srgbClr val="FFFF00"/>
                </a:solidFill>
                <a:latin typeface="lucida Grande"/>
              </a:rPr>
              <a:t>任务，包括</a:t>
            </a:r>
            <a:r>
              <a:rPr lang="en-US" altLang="zh-CN" sz="2800" dirty="0">
                <a:solidFill>
                  <a:srgbClr val="FFFF00"/>
                </a:solidFill>
                <a:latin typeface="lucida Grande"/>
              </a:rPr>
              <a:t>10</a:t>
            </a:r>
            <a:r>
              <a:rPr lang="zh-CN" altLang="en-US" sz="2800" dirty="0">
                <a:solidFill>
                  <a:srgbClr val="FFFF00"/>
                </a:solidFill>
                <a:latin typeface="lucida Grande"/>
              </a:rPr>
              <a:t>～</a:t>
            </a:r>
            <a:r>
              <a:rPr lang="en-US" altLang="zh-CN" sz="2800" dirty="0">
                <a:solidFill>
                  <a:srgbClr val="FFFF00"/>
                </a:solidFill>
                <a:latin typeface="lucida Grande"/>
              </a:rPr>
              <a:t>30</a:t>
            </a:r>
            <a:r>
              <a:rPr lang="zh-CN" altLang="en-US" sz="2800" dirty="0">
                <a:solidFill>
                  <a:srgbClr val="FFFF00"/>
                </a:solidFill>
                <a:latin typeface="lucida Grande"/>
              </a:rPr>
              <a:t>万人前端识别，密集人群时空属性行为分析，多种非机动车、机动车检测分类。</a:t>
            </a:r>
            <a:endParaRPr lang="zh-CN" altLang="en-US" sz="2800" dirty="0">
              <a:solidFill>
                <a:srgbClr val="FFFF00"/>
              </a:solidFill>
            </a:endParaRPr>
          </a:p>
        </p:txBody>
      </p:sp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1351348" y="205967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19199" y="3978598"/>
            <a:ext cx="92964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地平线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已经创造了多个记录：中国第一家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芯片创企、发布中国首款边缘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AI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芯片、征程芯片登陆美国助力国际顶尖</a:t>
            </a:r>
            <a:r>
              <a:rPr lang="en-US" altLang="zh-CN" dirty="0" err="1">
                <a:solidFill>
                  <a:srgbClr val="000000"/>
                </a:solidFill>
                <a:latin typeface="lucida Grande"/>
              </a:rPr>
              <a:t>Robotaxi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车队、旭日一代落地首年全球出货量达六位数、发布中国首款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车规级</a:t>
            </a:r>
            <a:r>
              <a:rPr lang="en-US" altLang="zh-CN" dirty="0">
                <a:solidFill>
                  <a:srgbClr val="FF0000"/>
                </a:solidFill>
                <a:latin typeface="lucida Grande"/>
              </a:rPr>
              <a:t>AI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芯片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。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232262" y="3031752"/>
            <a:ext cx="928333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旭日二代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采用 </a:t>
            </a:r>
            <a:r>
              <a:rPr lang="en-US" altLang="zh-CN" dirty="0">
                <a:solidFill>
                  <a:srgbClr val="FF0000"/>
                </a:solidFill>
                <a:latin typeface="lucida Grande"/>
              </a:rPr>
              <a:t>BPU 2.0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伯努利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架构，具备更强大的视频结构化能力，能够更高效灵活地实现</a:t>
            </a:r>
            <a:r>
              <a:rPr lang="zh-CN" altLang="en-US" b="1" dirty="0">
                <a:solidFill>
                  <a:srgbClr val="FF0000"/>
                </a:solidFill>
                <a:latin typeface="lucida Grande"/>
              </a:rPr>
              <a:t>多类</a:t>
            </a:r>
            <a:r>
              <a:rPr lang="en-US" altLang="zh-CN" b="1" dirty="0">
                <a:solidFill>
                  <a:srgbClr val="FF0000"/>
                </a:solidFill>
                <a:latin typeface="lucida Grande"/>
              </a:rPr>
              <a:t>AI</a:t>
            </a:r>
            <a:r>
              <a:rPr lang="zh-CN" altLang="en-US" b="1" dirty="0">
                <a:solidFill>
                  <a:srgbClr val="FF0000"/>
                </a:solidFill>
                <a:latin typeface="lucida Grande"/>
              </a:rPr>
              <a:t>任务处理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，对多类目标进行实时检测和精准识别。据悉，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094411" y="1382249"/>
            <a:ext cx="629210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lucida Grande"/>
              </a:rPr>
              <a:t>边缘计算中可以采用：</a:t>
            </a:r>
            <a:r>
              <a:rPr lang="zh-CN" altLang="en-US" sz="2800" b="1" u="sng" dirty="0">
                <a:solidFill>
                  <a:srgbClr val="FF0000"/>
                </a:solidFill>
                <a:latin typeface="lucida Grande"/>
              </a:rPr>
              <a:t>多类</a:t>
            </a:r>
            <a:r>
              <a:rPr lang="en-US" altLang="zh-CN" sz="2800" b="1" u="sng" dirty="0">
                <a:solidFill>
                  <a:srgbClr val="FF0000"/>
                </a:solidFill>
                <a:latin typeface="lucida Grande"/>
              </a:rPr>
              <a:t>AI</a:t>
            </a:r>
            <a:r>
              <a:rPr lang="zh-CN" altLang="en-US" sz="2800" b="1" u="sng" dirty="0">
                <a:solidFill>
                  <a:srgbClr val="FF0000"/>
                </a:solidFill>
                <a:latin typeface="lucida Grande"/>
              </a:rPr>
              <a:t>任务</a:t>
            </a:r>
            <a:r>
              <a:rPr lang="zh-CN" altLang="en-US" sz="2800" dirty="0" smtClean="0">
                <a:solidFill>
                  <a:srgbClr val="FF0000"/>
                </a:solidFill>
                <a:latin typeface="lucida Grande"/>
              </a:rPr>
              <a:t>算法</a:t>
            </a:r>
            <a:endParaRPr lang="zh-CN" altLang="en-US" sz="2800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219199" y="246318"/>
            <a:ext cx="8916058" cy="381860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二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边缘计算、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AIOT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05" t="19528" r="19062" b="18351"/>
          <a:stretch>
            <a:fillRect/>
          </a:stretch>
        </p:blipFill>
        <p:spPr>
          <a:xfrm>
            <a:off x="0" y="3409794"/>
            <a:ext cx="9099894" cy="344820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309" y="456813"/>
            <a:ext cx="5051151" cy="29529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732137"/>
            <a:ext cx="6902309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zh-CN" altLang="en-US" sz="2400" dirty="0"/>
              <a:t>英特尔宣布，它正在开发一种</a:t>
            </a:r>
            <a:r>
              <a:rPr lang="zh-CN" altLang="en-US" sz="2400" dirty="0">
                <a:solidFill>
                  <a:srgbClr val="FF0000"/>
                </a:solidFill>
              </a:rPr>
              <a:t>新的编程语言</a:t>
            </a:r>
            <a:r>
              <a:rPr lang="zh-CN" altLang="en-US" sz="2400" dirty="0"/>
              <a:t>，作为其</a:t>
            </a:r>
            <a:r>
              <a:rPr lang="en-US" altLang="zh-CN" sz="2400" dirty="0"/>
              <a:t>One API</a:t>
            </a:r>
            <a:r>
              <a:rPr lang="zh-CN" altLang="en-US" sz="2400" dirty="0"/>
              <a:t>计划的一部分。 </a:t>
            </a:r>
            <a:r>
              <a:rPr lang="en-US" altLang="zh-CN" sz="2400" dirty="0"/>
              <a:t>Data Parallel C++</a:t>
            </a:r>
            <a:r>
              <a:rPr lang="zh-CN" altLang="en-US" sz="2400" dirty="0"/>
              <a:t>（</a:t>
            </a:r>
            <a:r>
              <a:rPr lang="en-US" altLang="zh-CN" sz="2400" dirty="0"/>
              <a:t>DPC++</a:t>
            </a:r>
            <a:r>
              <a:rPr lang="zh-CN" altLang="en-US" sz="2400" dirty="0"/>
              <a:t>）将是一种新的直接编程语言</a:t>
            </a:r>
            <a:r>
              <a:rPr lang="zh-CN" altLang="en-US" sz="2400" dirty="0" smtClean="0"/>
              <a:t>。从而</a:t>
            </a:r>
            <a:r>
              <a:rPr lang="zh-CN" altLang="en-US" sz="2400" dirty="0"/>
              <a:t>简化跨“不同架构”中工作负载的开发。其基本目标是针对英特尔处理架构，包括标量处理器（</a:t>
            </a:r>
            <a:r>
              <a:rPr lang="en-US" altLang="zh-CN" sz="2400" dirty="0"/>
              <a:t>CPU</a:t>
            </a:r>
            <a:r>
              <a:rPr lang="zh-CN" altLang="en-US" sz="2400" dirty="0"/>
              <a:t>），矢量处理器（</a:t>
            </a:r>
            <a:r>
              <a:rPr lang="en-US" altLang="zh-CN" sz="2400" dirty="0"/>
              <a:t>GPU</a:t>
            </a:r>
            <a:r>
              <a:rPr lang="zh-CN" altLang="en-US" sz="2400" dirty="0"/>
              <a:t>），矩阵处理器（</a:t>
            </a:r>
            <a:r>
              <a:rPr lang="en-US" altLang="zh-CN" sz="2400" dirty="0"/>
              <a:t>AI</a:t>
            </a:r>
            <a:r>
              <a:rPr lang="zh-CN" altLang="en-US" sz="2400" dirty="0"/>
              <a:t>引擎）和空间处理元件（</a:t>
            </a:r>
            <a:r>
              <a:rPr lang="en-US" altLang="zh-CN" sz="2400" dirty="0"/>
              <a:t>FPGA</a:t>
            </a:r>
            <a:r>
              <a:rPr lang="zh-CN" altLang="en-US" sz="2400" dirty="0"/>
              <a:t>）。</a:t>
            </a:r>
            <a:endParaRPr lang="zh-CN" altLang="en-US" sz="2400" dirty="0">
              <a:effectLst/>
            </a:endParaRPr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1272482" y="31907"/>
            <a:ext cx="8902118" cy="473156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 algn="just">
              <a:lnSpc>
                <a:spcPts val="2000"/>
              </a:lnSpc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三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微内核、全场景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分布式全技术栈操作系统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0296" y="67505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  <a:latin typeface="lucida Grande"/>
              </a:rPr>
              <a:t>处理器变迁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356" y="905655"/>
            <a:ext cx="4546209" cy="237312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363" y="3278776"/>
            <a:ext cx="5556249" cy="3461658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05655"/>
            <a:ext cx="5029200" cy="2582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AutoShape 6"/>
          <p:cNvSpPr>
            <a:spLocks noChangeArrowheads="1"/>
          </p:cNvSpPr>
          <p:nvPr/>
        </p:nvSpPr>
        <p:spPr bwMode="auto">
          <a:xfrm>
            <a:off x="2949767" y="176040"/>
            <a:ext cx="8918740" cy="442989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四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异构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平台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\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部署、</a:t>
            </a:r>
            <a:r>
              <a:rPr lang="zh-CN" altLang="en-US" sz="2400" kern="0" dirty="0" smtClean="0">
                <a:solidFill>
                  <a:srgbClr val="FFFF00"/>
                </a:solidFill>
              </a:rPr>
              <a:t>电源功耗</a:t>
            </a:r>
            <a:endParaRPr lang="zh-CN" altLang="zh-CN" sz="2400" kern="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0296" y="67505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chemeClr val="accent5"/>
                </a:solidFill>
                <a:latin typeface="lucida Grande"/>
              </a:rPr>
              <a:t>操作系统变迁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38522" y="3927231"/>
            <a:ext cx="60182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lucida Grande"/>
              </a:rPr>
              <a:t>2019</a:t>
            </a:r>
            <a:r>
              <a:rPr lang="zh-CN" altLang="en-US" sz="2400" dirty="0">
                <a:solidFill>
                  <a:srgbClr val="000000"/>
                </a:solidFill>
                <a:latin typeface="lucida Grande"/>
              </a:rPr>
              <a:t>云栖大会上，</a:t>
            </a:r>
            <a:r>
              <a:rPr lang="zh-CN" altLang="en-US" sz="2400" dirty="0">
                <a:solidFill>
                  <a:srgbClr val="0070C0"/>
                </a:solidFill>
                <a:latin typeface="lucida Grande"/>
              </a:rPr>
              <a:t>阿里云</a:t>
            </a:r>
            <a:r>
              <a:rPr lang="zh-CN" altLang="en-US" sz="2400" dirty="0">
                <a:solidFill>
                  <a:srgbClr val="000000"/>
                </a:solidFill>
                <a:latin typeface="lucida Grande"/>
              </a:rPr>
              <a:t>发布了面向</a:t>
            </a:r>
            <a:r>
              <a:rPr lang="en-US" altLang="zh-CN" sz="2400" dirty="0" err="1">
                <a:solidFill>
                  <a:srgbClr val="000000"/>
                </a:solidFill>
                <a:latin typeface="lucida Grande"/>
              </a:rPr>
              <a:t>AIoT</a:t>
            </a:r>
            <a:r>
              <a:rPr lang="zh-CN" altLang="en-US" sz="2400" dirty="0">
                <a:solidFill>
                  <a:srgbClr val="000000"/>
                </a:solidFill>
                <a:latin typeface="lucida Grande"/>
              </a:rPr>
              <a:t>领域的开源操作系统</a:t>
            </a:r>
            <a:r>
              <a:rPr lang="en-US" altLang="zh-CN" sz="2400" dirty="0" err="1">
                <a:solidFill>
                  <a:srgbClr val="0070C0"/>
                </a:solidFill>
                <a:latin typeface="lucida Grande"/>
              </a:rPr>
              <a:t>AliOS</a:t>
            </a:r>
            <a:r>
              <a:rPr lang="en-US" altLang="zh-CN" sz="2400" dirty="0">
                <a:solidFill>
                  <a:srgbClr val="0070C0"/>
                </a:solidFill>
                <a:latin typeface="lucida Grande"/>
              </a:rPr>
              <a:t> Things 3.0</a:t>
            </a:r>
            <a:r>
              <a:rPr lang="zh-CN" altLang="en-US" sz="2400" dirty="0">
                <a:solidFill>
                  <a:srgbClr val="000000"/>
                </a:solidFill>
                <a:latin typeface="lucida Grande"/>
              </a:rPr>
              <a:t>版本</a:t>
            </a:r>
            <a:endParaRPr lang="zh-CN" altLang="en-US" sz="2400" dirty="0"/>
          </a:p>
        </p:txBody>
      </p:sp>
      <p:sp>
        <p:nvSpPr>
          <p:cNvPr id="6" name="矩形 5"/>
          <p:cNvSpPr/>
          <p:nvPr/>
        </p:nvSpPr>
        <p:spPr>
          <a:xfrm>
            <a:off x="0" y="3217325"/>
            <a:ext cx="1011919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AI OS</a:t>
            </a:r>
            <a:r>
              <a:rPr lang="zh-CN" altLang="en-US" dirty="0"/>
              <a:t>，对数据管理、数据标注、算法训练以及算法应用进行全流程管理，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0" y="5032903"/>
            <a:ext cx="8072846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FF0000"/>
                </a:solidFill>
                <a:latin typeface="lucida Grande"/>
              </a:rPr>
              <a:t>鸿蒙 </a:t>
            </a:r>
            <a:r>
              <a:rPr lang="en-US" altLang="zh-CN" dirty="0">
                <a:solidFill>
                  <a:srgbClr val="FF0000"/>
                </a:solidFill>
                <a:latin typeface="lucida Grande"/>
              </a:rPr>
              <a:t>OS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的发展，我们希望用一个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鸿蒙内核代替 </a:t>
            </a:r>
            <a:r>
              <a:rPr lang="en-US" altLang="zh-CN" dirty="0">
                <a:solidFill>
                  <a:srgbClr val="FF0000"/>
                </a:solidFill>
                <a:latin typeface="lucida Grande"/>
              </a:rPr>
              <a:t>Linux 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等所有内核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，但是同时我们通过</a:t>
            </a:r>
            <a:r>
              <a:rPr lang="zh-CN" altLang="en-US" dirty="0">
                <a:solidFill>
                  <a:srgbClr val="FF0000"/>
                </a:solidFill>
                <a:latin typeface="lucida Grande"/>
              </a:rPr>
              <a:t>外核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，对上面用户程序框架 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API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来支持所有应用，包括让我们开发的 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Android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应用、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Linux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Unix 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应用，都能很方便在我们微内核上运行，</a:t>
            </a:r>
            <a:r>
              <a:rPr lang="zh-CN" altLang="en-US" u="sng" dirty="0">
                <a:solidFill>
                  <a:srgbClr val="FF0000"/>
                </a:solidFill>
                <a:latin typeface="lucida Grande"/>
              </a:rPr>
              <a:t>开发环境、开发语言、多种操作语言、多种平台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，开发应用都能在上面运行。包括 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WEB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HTM5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Linux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lucida Grande"/>
              </a:rPr>
              <a:t>Unix</a:t>
            </a:r>
            <a:r>
              <a:rPr lang="zh-CN" altLang="en-US" dirty="0">
                <a:solidFill>
                  <a:srgbClr val="000000"/>
                </a:solidFill>
                <a:latin typeface="lucida Grande"/>
              </a:rPr>
              <a:t>，但是带来更加高安全、高性能。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9" t="32958" r="12339" b="34164"/>
          <a:stretch>
            <a:fillRect/>
          </a:stretch>
        </p:blipFill>
        <p:spPr>
          <a:xfrm>
            <a:off x="200296" y="1035842"/>
            <a:ext cx="2219347" cy="103082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1513786" y="2228146"/>
            <a:ext cx="181171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000" dirty="0">
                <a:solidFill>
                  <a:srgbClr val="FF0000"/>
                </a:solidFill>
              </a:rPr>
              <a:t>PC</a:t>
            </a:r>
            <a:r>
              <a:rPr lang="zh-CN" altLang="en-US" sz="4000" dirty="0">
                <a:solidFill>
                  <a:srgbClr val="FF0000"/>
                </a:solidFill>
              </a:rPr>
              <a:t>时代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08864" y="2424432"/>
            <a:ext cx="377539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>
                <a:solidFill>
                  <a:srgbClr val="FF0000"/>
                </a:solidFill>
              </a:rPr>
              <a:t>移动互联网时代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3" t="8517" r="11072" b="11664"/>
          <a:stretch>
            <a:fillRect/>
          </a:stretch>
        </p:blipFill>
        <p:spPr>
          <a:xfrm>
            <a:off x="5368991" y="1035842"/>
            <a:ext cx="2299063" cy="111585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8650891" y="6213257"/>
            <a:ext cx="326243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dirty="0" smtClean="0">
                <a:solidFill>
                  <a:srgbClr val="FF0000"/>
                </a:solidFill>
              </a:rPr>
              <a:t>智能联网</a:t>
            </a:r>
            <a:r>
              <a:rPr lang="zh-CN" altLang="en-US" sz="4000" dirty="0">
                <a:solidFill>
                  <a:srgbClr val="FF0000"/>
                </a:solidFill>
              </a:rPr>
              <a:t>时代</a:t>
            </a:r>
            <a:endParaRPr lang="zh-CN" altLang="en-US" sz="4000" dirty="0">
              <a:solidFill>
                <a:srgbClr val="FF0000"/>
              </a:solidFill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3" t="11985" r="9222" b="9712"/>
          <a:stretch>
            <a:fillRect/>
          </a:stretch>
        </p:blipFill>
        <p:spPr>
          <a:xfrm>
            <a:off x="8569134" y="2701906"/>
            <a:ext cx="3356312" cy="1769502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9134" y="625558"/>
            <a:ext cx="3352735" cy="187578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316"/>
          <a:stretch>
            <a:fillRect/>
          </a:stretch>
        </p:blipFill>
        <p:spPr>
          <a:xfrm>
            <a:off x="8569134" y="4597075"/>
            <a:ext cx="3344189" cy="16161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41" t="17026" r="71220" b="11296"/>
          <a:stretch>
            <a:fillRect/>
          </a:stretch>
        </p:blipFill>
        <p:spPr>
          <a:xfrm>
            <a:off x="2519360" y="1064406"/>
            <a:ext cx="2189504" cy="103576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/>
          <a:srcRect l="6862" t="18839" r="15430" b="34018"/>
          <a:stretch>
            <a:fillRect/>
          </a:stretch>
        </p:blipFill>
        <p:spPr>
          <a:xfrm>
            <a:off x="6803502" y="67505"/>
            <a:ext cx="5355772" cy="1118215"/>
          </a:xfrm>
          <a:prstGeom prst="rect">
            <a:avLst/>
          </a:prstGeom>
        </p:spPr>
      </p:pic>
      <p:sp>
        <p:nvSpPr>
          <p:cNvPr id="21" name="AutoShape 6"/>
          <p:cNvSpPr>
            <a:spLocks noChangeArrowheads="1"/>
          </p:cNvSpPr>
          <p:nvPr/>
        </p:nvSpPr>
        <p:spPr bwMode="auto">
          <a:xfrm>
            <a:off x="3462728" y="179655"/>
            <a:ext cx="8918740" cy="442989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四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异构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平台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\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部署、</a:t>
            </a:r>
            <a:r>
              <a:rPr lang="zh-CN" altLang="en-US" sz="2400" kern="0" dirty="0" smtClean="0">
                <a:solidFill>
                  <a:srgbClr val="FFFF00"/>
                </a:solidFill>
              </a:rPr>
              <a:t>电源功耗</a:t>
            </a:r>
            <a:endParaRPr lang="zh-CN" altLang="zh-CN" sz="2400" kern="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Image(2)">
            <a:hlinkClick r:id="rId1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1644" y="899050"/>
            <a:ext cx="6480356" cy="5958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">
            <a:hlinkClick r:id="rId3"/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1" r="3837"/>
          <a:stretch>
            <a:fillRect/>
          </a:stretch>
        </p:blipFill>
        <p:spPr bwMode="auto">
          <a:xfrm>
            <a:off x="0" y="1924484"/>
            <a:ext cx="5682343" cy="390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6"/>
          <p:cNvSpPr>
            <a:spLocks noChangeArrowheads="1"/>
          </p:cNvSpPr>
          <p:nvPr/>
        </p:nvSpPr>
        <p:spPr bwMode="auto">
          <a:xfrm>
            <a:off x="1252274" y="179655"/>
            <a:ext cx="8918740" cy="442989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四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异构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平台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\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部署、</a:t>
            </a:r>
            <a:r>
              <a:rPr lang="zh-CN" altLang="en-US" sz="2400" kern="0" dirty="0" smtClean="0">
                <a:solidFill>
                  <a:srgbClr val="FFFF00"/>
                </a:solidFill>
              </a:rPr>
              <a:t>电源功耗</a:t>
            </a:r>
            <a:endParaRPr lang="zh-CN" altLang="zh-CN" sz="2400" kern="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3" t="4032" r="7964" b="4939"/>
          <a:stretch>
            <a:fillRect/>
          </a:stretch>
        </p:blipFill>
        <p:spPr>
          <a:xfrm>
            <a:off x="-1" y="888273"/>
            <a:ext cx="12192001" cy="6071254"/>
          </a:xfrm>
          <a:prstGeom prst="rect">
            <a:avLst/>
          </a:prstGeom>
        </p:spPr>
      </p:pic>
      <p:sp>
        <p:nvSpPr>
          <p:cNvPr id="4" name="标题 1"/>
          <p:cNvSpPr txBox="1"/>
          <p:nvPr/>
        </p:nvSpPr>
        <p:spPr>
          <a:xfrm>
            <a:off x="221365" y="0"/>
            <a:ext cx="8229600" cy="114300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PADDLE</a:t>
            </a:r>
            <a:endParaRPr lang="zh-CN" altLang="en-US" dirty="0"/>
          </a:p>
        </p:txBody>
      </p:sp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2509139" y="128511"/>
            <a:ext cx="8918740" cy="442989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四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>
                <a:solidFill>
                  <a:schemeClr val="bg1"/>
                </a:solidFill>
              </a:rPr>
              <a:t>异构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AI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平台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\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部署、</a:t>
            </a:r>
            <a:r>
              <a:rPr lang="zh-CN" altLang="en-US" sz="2400" kern="0" dirty="0" smtClean="0">
                <a:solidFill>
                  <a:srgbClr val="FFFF00"/>
                </a:solidFill>
              </a:rPr>
              <a:t>电源功耗</a:t>
            </a:r>
            <a:endParaRPr lang="zh-CN" altLang="zh-CN" sz="2400" kern="100" dirty="0"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52680" y="1050879"/>
            <a:ext cx="3261816" cy="1848952"/>
          </a:xfrm>
        </p:spPr>
        <p:txBody>
          <a:bodyPr>
            <a:normAutofit fontScale="90000"/>
          </a:bodyPr>
          <a:lstStyle/>
          <a:p>
            <a:r>
              <a:rPr lang="zh-CN" altLang="en-US" kern="0" dirty="0">
                <a:solidFill>
                  <a:srgbClr val="FF0000"/>
                </a:solidFill>
              </a:rPr>
              <a:t>大</a:t>
            </a:r>
            <a:r>
              <a:rPr lang="zh-CN" altLang="en-US" kern="0" dirty="0" smtClean="0">
                <a:solidFill>
                  <a:srgbClr val="FF0000"/>
                </a:solidFill>
              </a:rPr>
              <a:t>数据分析</a:t>
            </a:r>
            <a:r>
              <a:rPr lang="en-US" altLang="zh-CN" kern="0" dirty="0" smtClean="0">
                <a:solidFill>
                  <a:srgbClr val="FF0000"/>
                </a:solidFill>
              </a:rPr>
              <a:t>—</a:t>
            </a:r>
            <a:r>
              <a:rPr lang="zh-CN" altLang="en-US" kern="0" dirty="0" smtClean="0">
                <a:solidFill>
                  <a:srgbClr val="FF0000"/>
                </a:solidFill>
              </a:rPr>
              <a:t>全球所有的车的坡道后溜监测及算法调优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-1" y="-1"/>
            <a:ext cx="279654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838200" y="1149531"/>
          <a:ext cx="9989821" cy="570846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6" name="" r:id="rId1" imgW="5778500" imgH="3080385" progId="Visio.Drawing.15">
                  <p:embed/>
                </p:oleObj>
              </mc:Choice>
              <mc:Fallback>
                <p:oleObj name="" r:id="rId1" imgW="5778500" imgH="3080385" progId="Visio.Drawing.15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149531"/>
                        <a:ext cx="9989821" cy="570846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AutoShape 6"/>
          <p:cNvSpPr>
            <a:spLocks noChangeArrowheads="1"/>
          </p:cNvSpPr>
          <p:nvPr/>
        </p:nvSpPr>
        <p:spPr bwMode="auto">
          <a:xfrm>
            <a:off x="1099838" y="124467"/>
            <a:ext cx="8902118" cy="473157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五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大数据分析、在线算法调试、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OTA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0196" y="1097280"/>
            <a:ext cx="7279277" cy="5368835"/>
          </a:xfrm>
          <a:prstGeom prst="rect">
            <a:avLst/>
          </a:prstGeom>
        </p:spPr>
      </p:pic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881474" y="20850"/>
            <a:ext cx="8902118" cy="473157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五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大数据分析、在线算法调试、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OTA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423080" y="2409416"/>
            <a:ext cx="3261816" cy="1848952"/>
          </a:xfrm>
          <a:prstGeom prst="rect">
            <a:avLst/>
          </a:prstGeom>
        </p:spPr>
        <p:txBody>
          <a:bodyPr>
            <a:normAutofit fontScale="97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zh-CN" dirty="0">
                <a:solidFill>
                  <a:srgbClr val="FF0000"/>
                </a:solidFill>
              </a:rPr>
              <a:t>基于驾驶习惯的云端大数据分析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5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505" y="720259"/>
            <a:ext cx="4664075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524" y="494007"/>
            <a:ext cx="3238500" cy="6377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30" y="3232512"/>
            <a:ext cx="4857750" cy="363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6"/>
          <p:cNvSpPr>
            <a:spLocks noChangeArrowheads="1"/>
          </p:cNvSpPr>
          <p:nvPr/>
        </p:nvSpPr>
        <p:spPr bwMode="auto">
          <a:xfrm>
            <a:off x="881474" y="20850"/>
            <a:ext cx="8902118" cy="473157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>
              <a:defRPr/>
            </a:pPr>
            <a:r>
              <a:rPr lang="zh-CN" altLang="en-US" sz="2400" kern="0" dirty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五</a:t>
            </a: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、</a:t>
            </a:r>
            <a:r>
              <a:rPr lang="zh-CN" altLang="en-US" sz="2400" kern="0" dirty="0" smtClean="0">
                <a:solidFill>
                  <a:schemeClr val="bg1"/>
                </a:solidFill>
              </a:rPr>
              <a:t>大数据分析、在线算法调试、</a:t>
            </a:r>
            <a:r>
              <a:rPr lang="en-US" altLang="zh-CN" sz="2400" kern="0" dirty="0" smtClean="0">
                <a:solidFill>
                  <a:schemeClr val="bg1"/>
                </a:solidFill>
              </a:rPr>
              <a:t>OTA</a:t>
            </a:r>
            <a:endParaRPr lang="zh-CN" altLang="en-US" sz="2400" kern="0" dirty="0">
              <a:solidFill>
                <a:schemeClr val="bg1"/>
              </a:solidFill>
              <a:latin typeface="黑体" panose="02010609060101010101" pitchFamily="2" charset="-122"/>
              <a:ea typeface="黑体" panose="0201060906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9303" y="1977071"/>
            <a:ext cx="10707188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lucida Grande"/>
              </a:rPr>
              <a:t>清华大学李克强</a:t>
            </a:r>
            <a:r>
              <a:rPr lang="zh-CN" altLang="en-US" sz="2800" dirty="0" smtClean="0">
                <a:solidFill>
                  <a:srgbClr val="000000"/>
                </a:solidFill>
                <a:latin typeface="lucida Grande"/>
              </a:rPr>
              <a:t>：自动</a:t>
            </a:r>
            <a:r>
              <a:rPr lang="zh-CN" altLang="en-US" sz="2800" dirty="0">
                <a:solidFill>
                  <a:srgbClr val="000000"/>
                </a:solidFill>
                <a:latin typeface="lucida Grande"/>
              </a:rPr>
              <a:t>驾驶非常强调本地属性，中国方案的自动驾驶非常强调智能和网联融为一体，不是简单的叠加，是</a:t>
            </a:r>
            <a:r>
              <a:rPr lang="zh-CN" altLang="en-US" sz="2800" dirty="0">
                <a:solidFill>
                  <a:srgbClr val="FF0000"/>
                </a:solidFill>
                <a:latin typeface="lucida Grande"/>
              </a:rPr>
              <a:t>要重构</a:t>
            </a:r>
            <a:r>
              <a:rPr lang="zh-CN" altLang="en-US" sz="2800" dirty="0">
                <a:solidFill>
                  <a:srgbClr val="000000"/>
                </a:solidFill>
                <a:latin typeface="lucida Grande"/>
              </a:rPr>
              <a:t>，重构是一个大系统，对产品本身的控制器、云端、车端、地图、包括信息安全等等这样一些新的产品形态的属性，它的</a:t>
            </a:r>
            <a:r>
              <a:rPr lang="zh-CN" altLang="en-US" sz="2800" dirty="0">
                <a:solidFill>
                  <a:srgbClr val="FF0000"/>
                </a:solidFill>
                <a:latin typeface="lucida Grande"/>
              </a:rPr>
              <a:t>开发模式和实现模式是不一样</a:t>
            </a:r>
            <a:r>
              <a:rPr lang="zh-CN" altLang="en-US" sz="2800" dirty="0">
                <a:solidFill>
                  <a:srgbClr val="000000"/>
                </a:solidFill>
                <a:latin typeface="lucida Grande"/>
              </a:rPr>
              <a:t>的，如果在汽车行业里面真正把自动驾驶用到这些技术，不仅是机遇，更是挑战。</a:t>
            </a:r>
            <a:endParaRPr lang="zh-CN" altLang="en-US" sz="2800" dirty="0"/>
          </a:p>
        </p:txBody>
      </p:sp>
      <p:sp>
        <p:nvSpPr>
          <p:cNvPr id="3" name="AutoShape 6"/>
          <p:cNvSpPr>
            <a:spLocks noChangeArrowheads="1"/>
          </p:cNvSpPr>
          <p:nvPr/>
        </p:nvSpPr>
        <p:spPr bwMode="auto">
          <a:xfrm>
            <a:off x="972913" y="142999"/>
            <a:ext cx="8914694" cy="470644"/>
          </a:xfrm>
          <a:prstGeom prst="roundRect">
            <a:avLst>
              <a:gd name="adj" fmla="val 16667"/>
            </a:avLst>
          </a:prstGeom>
          <a:solidFill>
            <a:srgbClr val="00307E"/>
          </a:solidFill>
          <a:ln w="9525" algn="ctr">
            <a:solidFill>
              <a:srgbClr val="FFFFFF"/>
            </a:solidFill>
            <a:round/>
          </a:ln>
          <a:effectLst>
            <a:outerShdw dist="107763" dir="2700000" algn="ctr" rotWithShape="0">
              <a:srgbClr val="808080"/>
            </a:outerShdw>
          </a:effectLst>
        </p:spPr>
        <p:txBody>
          <a:bodyPr wrap="none" tIns="0" bIns="0" anchor="ctr"/>
          <a:lstStyle/>
          <a:p>
            <a:pPr algn="just">
              <a:lnSpc>
                <a:spcPts val="2000"/>
              </a:lnSpc>
              <a:spcAft>
                <a:spcPts val="0"/>
              </a:spcAft>
            </a:pPr>
            <a:r>
              <a:rPr lang="zh-CN" altLang="en-US" sz="2400" kern="0" dirty="0" smtClean="0">
                <a:solidFill>
                  <a:prstClr val="white"/>
                </a:solidFill>
                <a:latin typeface="黑体" panose="02010609060101010101" pitchFamily="2" charset="-122"/>
                <a:ea typeface="黑体" panose="02010609060101010101" pitchFamily="2" charset="-122"/>
              </a:rPr>
              <a:t>六、重构中机遇与挑战并存，主动应对勇者胜！</a:t>
            </a:r>
            <a:endParaRPr lang="zh-CN" altLang="zh-CN" sz="2400" kern="100" dirty="0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5467" y="931585"/>
            <a:ext cx="11921067" cy="2819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60" y="203284"/>
            <a:ext cx="9523099" cy="521208"/>
          </a:xfrm>
        </p:spPr>
        <p:txBody>
          <a:bodyPr/>
          <a:lstStyle/>
          <a:p>
            <a:r>
              <a:rPr lang="en-US" dirty="0"/>
              <a:t>Our Target Automotive Applications</a:t>
            </a:r>
            <a:endParaRPr lang="en-US" dirty="0"/>
          </a:p>
        </p:txBody>
      </p:sp>
      <p:grpSp>
        <p:nvGrpSpPr>
          <p:cNvPr id="56" name="Group 55"/>
          <p:cNvGrpSpPr/>
          <p:nvPr/>
        </p:nvGrpSpPr>
        <p:grpSpPr>
          <a:xfrm>
            <a:off x="2738772" y="3958080"/>
            <a:ext cx="2057899" cy="2226121"/>
            <a:chOff x="5404592" y="977483"/>
            <a:chExt cx="1543424" cy="2226121"/>
          </a:xfrm>
        </p:grpSpPr>
        <p:sp>
          <p:nvSpPr>
            <p:cNvPr id="57" name="Oval 56"/>
            <p:cNvSpPr/>
            <p:nvPr/>
          </p:nvSpPr>
          <p:spPr>
            <a:xfrm>
              <a:off x="5416768" y="977483"/>
              <a:ext cx="1519071" cy="1519071"/>
            </a:xfrm>
            <a:prstGeom prst="ellipse">
              <a:avLst/>
            </a:prstGeom>
            <a:blipFill>
              <a:blip r:embed="rId2" cstate="screen"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EFFFF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5404592" y="2375265"/>
              <a:ext cx="1543424" cy="8283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EFFFF"/>
                  </a:solidFill>
                </a:rPr>
                <a:t>Lighting</a:t>
              </a:r>
              <a:endParaRPr lang="en-US" sz="1200" b="1" dirty="0">
                <a:solidFill>
                  <a:srgbClr val="FEFFFF"/>
                </a:solidFill>
              </a:endParaRPr>
            </a:p>
            <a:p>
              <a:pPr algn="ctr"/>
              <a:r>
                <a:rPr lang="en-US" sz="1200" dirty="0">
                  <a:solidFill>
                    <a:srgbClr val="FEFFFF"/>
                  </a:solidFill>
                </a:rPr>
                <a:t>Matrix Headlamp, Dynamic Lighting, Interior</a:t>
              </a:r>
              <a:endParaRPr lang="en-US" sz="12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092797" y="3958080"/>
            <a:ext cx="2025428" cy="2231571"/>
            <a:chOff x="5416768" y="977483"/>
            <a:chExt cx="1519071" cy="2231571"/>
          </a:xfrm>
        </p:grpSpPr>
        <p:sp>
          <p:nvSpPr>
            <p:cNvPr id="60" name="Oval 59"/>
            <p:cNvSpPr/>
            <p:nvPr/>
          </p:nvSpPr>
          <p:spPr>
            <a:xfrm>
              <a:off x="5416768" y="977483"/>
              <a:ext cx="1519071" cy="1519071"/>
            </a:xfrm>
            <a:prstGeom prst="ellipse">
              <a:avLst/>
            </a:prstGeom>
            <a:blipFill>
              <a:blip r:embed="rId3"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EFFFF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5416769" y="2380715"/>
              <a:ext cx="1519070" cy="8283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EFFFF"/>
                  </a:solidFill>
                </a:rPr>
                <a:t>Body Electronics</a:t>
              </a:r>
              <a:endParaRPr lang="en-US" sz="1200" b="1" dirty="0">
                <a:solidFill>
                  <a:srgbClr val="FEFFFF"/>
                </a:solidFill>
              </a:endParaRPr>
            </a:p>
            <a:p>
              <a:pPr algn="ctr"/>
              <a:r>
                <a:rPr lang="en-US" sz="1200" dirty="0">
                  <a:solidFill>
                    <a:srgbClr val="FEFFFF"/>
                  </a:solidFill>
                </a:rPr>
                <a:t>HVAC, Seat, Lift Gate, Auto Door Handle, </a:t>
              </a:r>
              <a:r>
                <a:rPr lang="en-US" sz="1200" dirty="0" err="1">
                  <a:solidFill>
                    <a:srgbClr val="FEFFFF"/>
                  </a:solidFill>
                </a:rPr>
                <a:t>Moonroof</a:t>
              </a:r>
              <a:endParaRPr lang="en-US" sz="1200" b="1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293015" y="3958079"/>
            <a:ext cx="2149632" cy="2234001"/>
            <a:chOff x="5358016" y="977483"/>
            <a:chExt cx="1612224" cy="2234001"/>
          </a:xfrm>
        </p:grpSpPr>
        <p:sp>
          <p:nvSpPr>
            <p:cNvPr id="63" name="Oval 62"/>
            <p:cNvSpPr/>
            <p:nvPr/>
          </p:nvSpPr>
          <p:spPr>
            <a:xfrm>
              <a:off x="5416768" y="977483"/>
              <a:ext cx="1519071" cy="1519071"/>
            </a:xfrm>
            <a:prstGeom prst="ellipse">
              <a:avLst/>
            </a:prstGeom>
            <a:blipFill>
              <a:blip r:embed="rId4"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EFFFF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358016" y="2383145"/>
              <a:ext cx="1612224" cy="8283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EFFFF"/>
                  </a:solidFill>
                </a:rPr>
                <a:t>Digital Cockpit</a:t>
              </a:r>
              <a:endParaRPr lang="en-US" sz="1200" b="1" dirty="0">
                <a:solidFill>
                  <a:srgbClr val="FEFFFF"/>
                </a:solidFill>
              </a:endParaRPr>
            </a:p>
            <a:p>
              <a:pPr algn="ctr"/>
              <a:r>
                <a:rPr lang="en-US" sz="1200" dirty="0">
                  <a:solidFill>
                    <a:srgbClr val="FEFFFF"/>
                  </a:solidFill>
                </a:rPr>
                <a:t>Infotainment, Cluster, HUD, USB Charging</a:t>
              </a:r>
              <a:endParaRPr lang="en-US" sz="12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7414350" y="3958080"/>
            <a:ext cx="2025428" cy="2233999"/>
            <a:chOff x="5416768" y="977483"/>
            <a:chExt cx="1519071" cy="2233999"/>
          </a:xfrm>
        </p:grpSpPr>
        <p:sp>
          <p:nvSpPr>
            <p:cNvPr id="66" name="Oval 65"/>
            <p:cNvSpPr/>
            <p:nvPr/>
          </p:nvSpPr>
          <p:spPr>
            <a:xfrm>
              <a:off x="5416768" y="977483"/>
              <a:ext cx="1519071" cy="1519071"/>
            </a:xfrm>
            <a:prstGeom prst="ellipse">
              <a:avLst/>
            </a:prstGeom>
            <a:blipFill>
              <a:blip r:embed="rId5" cstate="screen"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EFFFF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5416769" y="2383143"/>
              <a:ext cx="1519070" cy="8283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EFFFF"/>
                  </a:solidFill>
                </a:rPr>
                <a:t>ADAS</a:t>
              </a:r>
              <a:endParaRPr lang="en-US" sz="1200" b="1" dirty="0">
                <a:solidFill>
                  <a:srgbClr val="FEFFFF"/>
                </a:solidFill>
              </a:endParaRPr>
            </a:p>
            <a:p>
              <a:pPr algn="ctr"/>
              <a:r>
                <a:rPr lang="en-US" sz="1200" dirty="0">
                  <a:solidFill>
                    <a:srgbClr val="FEFFFF"/>
                  </a:solidFill>
                </a:rPr>
                <a:t>Radar, Camera, Lidar, Self-Driving Compute</a:t>
              </a:r>
              <a:endParaRPr lang="en-US" sz="1200" dirty="0">
                <a:solidFill>
                  <a:srgbClr val="FEFFFF"/>
                </a:solidFill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9735903" y="3958080"/>
            <a:ext cx="2025428" cy="2233999"/>
            <a:chOff x="5416768" y="977483"/>
            <a:chExt cx="1519071" cy="2233999"/>
          </a:xfrm>
        </p:grpSpPr>
        <p:sp>
          <p:nvSpPr>
            <p:cNvPr id="85" name="Oval 84"/>
            <p:cNvSpPr/>
            <p:nvPr/>
          </p:nvSpPr>
          <p:spPr>
            <a:xfrm>
              <a:off x="5416768" y="977483"/>
              <a:ext cx="1519071" cy="1519071"/>
            </a:xfrm>
            <a:prstGeom prst="ellipse">
              <a:avLst/>
            </a:prstGeom>
            <a:blipFill>
              <a:blip r:embed="rId6"/>
              <a:stretch>
                <a:fillRect/>
              </a:stretch>
            </a:blip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 dirty="0">
                <a:solidFill>
                  <a:srgbClr val="FEFFFF"/>
                </a:solidFill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416769" y="2383143"/>
              <a:ext cx="1519070" cy="828339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>
                  <a:solidFill>
                    <a:srgbClr val="FEFFFF"/>
                  </a:solidFill>
                </a:rPr>
                <a:t>Battery Management</a:t>
              </a:r>
              <a:endParaRPr lang="en-US" sz="1200" b="1" dirty="0">
                <a:solidFill>
                  <a:srgbClr val="FEFFFF"/>
                </a:solidFill>
              </a:endParaRPr>
            </a:p>
            <a:p>
              <a:pPr algn="ctr"/>
              <a:r>
                <a:rPr lang="en-US" sz="1200" dirty="0">
                  <a:solidFill>
                    <a:srgbClr val="FEFFFF"/>
                  </a:solidFill>
                </a:rPr>
                <a:t>48V, HEV, EV</a:t>
              </a:r>
              <a:endParaRPr lang="en-US" sz="1200" dirty="0">
                <a:solidFill>
                  <a:srgbClr val="FEFFFF"/>
                </a:solidFill>
              </a:endParaRPr>
            </a:p>
            <a:p>
              <a:pPr algn="ctr"/>
              <a:endParaRPr lang="en-US" sz="1200" dirty="0">
                <a:solidFill>
                  <a:srgbClr val="FEFFFF"/>
                </a:solidFill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615" b="9050"/>
          <a:stretch>
            <a:fillRect/>
          </a:stretch>
        </p:blipFill>
        <p:spPr>
          <a:xfrm>
            <a:off x="0" y="587828"/>
            <a:ext cx="12192000" cy="6270171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640079" y="68738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/>
              <a:t>EE</a:t>
            </a:r>
            <a:r>
              <a:rPr lang="zh-CN" altLang="zh-CN" dirty="0" smtClean="0"/>
              <a:t>系统架构</a:t>
            </a:r>
            <a:r>
              <a:rPr lang="zh-CN" altLang="en-US" dirty="0" smtClean="0"/>
              <a:t>交付物</a:t>
            </a:r>
            <a:endParaRPr lang="zh-CN" alt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360" y="203284"/>
            <a:ext cx="7745525" cy="521208"/>
          </a:xfrm>
        </p:spPr>
        <p:txBody>
          <a:bodyPr/>
          <a:lstStyle/>
          <a:p>
            <a:r>
              <a:rPr lang="en-US" dirty="0">
                <a:effectLst/>
              </a:rPr>
              <a:t>Automotive Product Families </a:t>
            </a:r>
            <a:endParaRPr lang="en-US" dirty="0">
              <a:effectLst/>
            </a:endParaRPr>
          </a:p>
        </p:txBody>
      </p:sp>
      <p:graphicFrame>
        <p:nvGraphicFramePr>
          <p:cNvPr id="7" name="Diagram 6"/>
          <p:cNvGraphicFramePr/>
          <p:nvPr/>
        </p:nvGraphicFramePr>
        <p:xfrm>
          <a:off x="508000" y="1061977"/>
          <a:ext cx="11176000" cy="518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1" y="0"/>
            <a:ext cx="9243305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2885</Words>
  <Application>WPS 演示</Application>
  <PresentationFormat>宽屏</PresentationFormat>
  <Paragraphs>197</Paragraphs>
  <Slides>37</Slides>
  <Notes>1</Notes>
  <HiddenSlides>0</HiddenSlides>
  <MMClips>0</MMClips>
  <ScaleCrop>false</ScaleCrop>
  <HeadingPairs>
    <vt:vector size="8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黑体</vt:lpstr>
      <vt:lpstr>Arial</vt:lpstr>
      <vt:lpstr>Calibri</vt:lpstr>
      <vt:lpstr>Times New Roman</vt:lpstr>
      <vt:lpstr>等线</vt:lpstr>
      <vt:lpstr>等线 Light</vt:lpstr>
      <vt:lpstr>Arial Unicode MS</vt:lpstr>
      <vt:lpstr>Calibri</vt:lpstr>
      <vt:lpstr>lucida Grande</vt:lpstr>
      <vt:lpstr>Segoe Print</vt:lpstr>
      <vt:lpstr>Office 主题​​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Our Target Automotive Applications</vt:lpstr>
      <vt:lpstr>PowerPoint 演示文稿</vt:lpstr>
      <vt:lpstr>Automotive Product Families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大数据分析—全球所有的车的坡道后溜监测及算法调优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Administrator</cp:lastModifiedBy>
  <cp:revision>239</cp:revision>
  <dcterms:created xsi:type="dcterms:W3CDTF">2019-06-24T05:51:00Z</dcterms:created>
  <dcterms:modified xsi:type="dcterms:W3CDTF">2019-12-17T03:55:40Z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2052-11.1.0.9209</vt:lpwstr>
  </property>
</Properties>
</file>